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8" r:id="rId3"/>
    <p:sldId id="259" r:id="rId4"/>
    <p:sldId id="257" r:id="rId5"/>
    <p:sldId id="275" r:id="rId6"/>
    <p:sldId id="261" r:id="rId7"/>
    <p:sldId id="279" r:id="rId8"/>
    <p:sldId id="268" r:id="rId9"/>
    <p:sldId id="270" r:id="rId10"/>
    <p:sldId id="276" r:id="rId11"/>
    <p:sldId id="280" r:id="rId12"/>
    <p:sldId id="282" r:id="rId13"/>
    <p:sldId id="283" r:id="rId14"/>
    <p:sldId id="284" r:id="rId15"/>
    <p:sldId id="278" r:id="rId16"/>
    <p:sldId id="285" r:id="rId17"/>
    <p:sldId id="286" r:id="rId18"/>
    <p:sldId id="269" r:id="rId19"/>
    <p:sldId id="291" r:id="rId20"/>
    <p:sldId id="288" r:id="rId21"/>
    <p:sldId id="290" r:id="rId22"/>
    <p:sldId id="292" r:id="rId23"/>
    <p:sldId id="293" r:id="rId24"/>
    <p:sldId id="294" r:id="rId25"/>
    <p:sldId id="295" r:id="rId26"/>
    <p:sldId id="296" r:id="rId27"/>
    <p:sldId id="265" r:id="rId28"/>
    <p:sldId id="266" r:id="rId29"/>
    <p:sldId id="277" r:id="rId30"/>
    <p:sldId id="297" r:id="rId3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030" autoAdjust="0"/>
  </p:normalViewPr>
  <p:slideViewPr>
    <p:cSldViewPr>
      <p:cViewPr>
        <p:scale>
          <a:sx n="135" d="100"/>
          <a:sy n="135" d="100"/>
        </p:scale>
        <p:origin x="-924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другие страны</c:v>
                </c:pt>
              </c:strCache>
            </c:strRef>
          </c:tx>
          <c:spPr>
            <a:ln w="57150"/>
          </c:spPr>
          <c:marker>
            <c:symbol val="none"/>
          </c:marker>
          <c:cat>
            <c:strRef>
              <c:f>Лист1!$A$2:$A$11</c:f>
              <c:strCache>
                <c:ptCount val="10"/>
                <c:pt idx="0">
                  <c:v>20 янв.</c:v>
                </c:pt>
                <c:pt idx="1">
                  <c:v>22 янв.</c:v>
                </c:pt>
                <c:pt idx="2">
                  <c:v>24 янв.</c:v>
                </c:pt>
                <c:pt idx="3">
                  <c:v>26 янв.</c:v>
                </c:pt>
                <c:pt idx="4">
                  <c:v>28 янв.</c:v>
                </c:pt>
                <c:pt idx="5">
                  <c:v>30 янв.</c:v>
                </c:pt>
                <c:pt idx="6">
                  <c:v>1 фев.</c:v>
                </c:pt>
                <c:pt idx="7">
                  <c:v>2 фев.</c:v>
                </c:pt>
                <c:pt idx="8">
                  <c:v>3 фев.</c:v>
                </c:pt>
                <c:pt idx="9">
                  <c:v>4 фев.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0.1</c:v>
                </c:pt>
                <c:pt idx="1">
                  <c:v>0.41</c:v>
                </c:pt>
                <c:pt idx="2">
                  <c:v>0.41</c:v>
                </c:pt>
                <c:pt idx="3">
                  <c:v>1</c:v>
                </c:pt>
                <c:pt idx="4">
                  <c:v>1</c:v>
                </c:pt>
                <c:pt idx="5">
                  <c:v>1.1000000000000001</c:v>
                </c:pt>
                <c:pt idx="6">
                  <c:v>1.2</c:v>
                </c:pt>
                <c:pt idx="7">
                  <c:v>1.2</c:v>
                </c:pt>
                <c:pt idx="8">
                  <c:v>1.3</c:v>
                </c:pt>
                <c:pt idx="9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случаи в Китае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strRef>
              <c:f>Лист1!$A$2:$A$11</c:f>
              <c:strCache>
                <c:ptCount val="10"/>
                <c:pt idx="0">
                  <c:v>20 янв.</c:v>
                </c:pt>
                <c:pt idx="1">
                  <c:v>22 янв.</c:v>
                </c:pt>
                <c:pt idx="2">
                  <c:v>24 янв.</c:v>
                </c:pt>
                <c:pt idx="3">
                  <c:v>26 янв.</c:v>
                </c:pt>
                <c:pt idx="4">
                  <c:v>28 янв.</c:v>
                </c:pt>
                <c:pt idx="5">
                  <c:v>30 янв.</c:v>
                </c:pt>
                <c:pt idx="6">
                  <c:v>1 фев.</c:v>
                </c:pt>
                <c:pt idx="7">
                  <c:v>2 фев.</c:v>
                </c:pt>
                <c:pt idx="8">
                  <c:v>3 фев.</c:v>
                </c:pt>
                <c:pt idx="9">
                  <c:v>4 фев.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1</c:v>
                </c:pt>
                <c:pt idx="1">
                  <c:v>1.3</c:v>
                </c:pt>
                <c:pt idx="2">
                  <c:v>1.5</c:v>
                </c:pt>
                <c:pt idx="3">
                  <c:v>3.2</c:v>
                </c:pt>
                <c:pt idx="4">
                  <c:v>6</c:v>
                </c:pt>
                <c:pt idx="5">
                  <c:v>9.8000000000000007</c:v>
                </c:pt>
                <c:pt idx="6">
                  <c:v>14.2</c:v>
                </c:pt>
                <c:pt idx="7">
                  <c:v>19.5</c:v>
                </c:pt>
                <c:pt idx="8">
                  <c:v>20.100000000000001</c:v>
                </c:pt>
                <c:pt idx="9">
                  <c:v>20.399999999999999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535872"/>
        <c:axId val="179537408"/>
      </c:lineChart>
      <c:catAx>
        <c:axId val="179535872"/>
        <c:scaling>
          <c:orientation val="minMax"/>
        </c:scaling>
        <c:delete val="0"/>
        <c:axPos val="b"/>
        <c:majorTickMark val="out"/>
        <c:minorTickMark val="none"/>
        <c:tickLblPos val="nextTo"/>
        <c:crossAx val="179537408"/>
        <c:crosses val="autoZero"/>
        <c:auto val="1"/>
        <c:lblAlgn val="ctr"/>
        <c:lblOffset val="100"/>
        <c:noMultiLvlLbl val="0"/>
      </c:catAx>
      <c:valAx>
        <c:axId val="179537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953587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2021A7-6EE5-4ADF-A237-CE07960E7966}" type="doc">
      <dgm:prSet loTypeId="urn:microsoft.com/office/officeart/2005/8/layout/radial1" loCatId="relationship" qsTypeId="urn:microsoft.com/office/officeart/2005/8/quickstyle/3d1" qsCatId="3D" csTypeId="urn:microsoft.com/office/officeart/2005/8/colors/accent1_5" csCatId="accent1" phldr="1"/>
      <dgm:spPr/>
    </dgm:pt>
    <dgm:pt modelId="{728F3559-DE4A-4397-B97D-7C3CF332D2A0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cap="none" normalizeH="0" baseline="0" dirty="0" smtClean="0">
              <a:ln/>
              <a:solidFill>
                <a:schemeClr val="tx2">
                  <a:lumMod val="75000"/>
                </a:schemeClr>
              </a:solidFill>
              <a:effectLst/>
              <a:latin typeface="Garamond" pitchFamily="18" charset="0"/>
            </a:rPr>
            <a:t>Стадия репродукции вируса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0" i="0" u="none" strike="noStrike" cap="none" normalizeH="0" baseline="0" dirty="0" smtClean="0">
              <a:ln/>
              <a:effectLst/>
              <a:latin typeface="Garamond" pitchFamily="18" charset="0"/>
            </a:rPr>
            <a:t>(</a:t>
          </a:r>
          <a:r>
            <a:rPr kumimoji="0" lang="ru-RU" altLang="ru-RU" sz="2000" b="1" i="0" u="none" strike="noStrike" cap="none" normalizeH="0" baseline="0" dirty="0" smtClean="0">
              <a:ln/>
              <a:effectLst/>
              <a:latin typeface="Garamond" pitchFamily="18" charset="0"/>
            </a:rPr>
            <a:t>Вирусная нагрузка в верхних дыхательных путях достигает максимума на 7-10-е сутки заболевания </a:t>
          </a:r>
          <a:r>
            <a:rPr kumimoji="0" lang="ru-RU" altLang="ru-RU" sz="2000" b="0" i="0" u="none" strike="noStrike" cap="none" normalizeH="0" baseline="0" dirty="0" smtClean="0">
              <a:ln/>
              <a:effectLst/>
              <a:latin typeface="Garamond" pitchFamily="18" charset="0"/>
            </a:rPr>
            <a:t>)</a:t>
          </a:r>
        </a:p>
      </dgm:t>
    </dgm:pt>
    <dgm:pt modelId="{C2C62725-EF36-4FE5-BCAA-2A91E290376F}" type="parTrans" cxnId="{1BEBC9A9-25A4-4F05-AF32-1F59EE43344D}">
      <dgm:prSet/>
      <dgm:spPr/>
      <dgm:t>
        <a:bodyPr/>
        <a:lstStyle/>
        <a:p>
          <a:endParaRPr lang="ru-RU"/>
        </a:p>
      </dgm:t>
    </dgm:pt>
    <dgm:pt modelId="{9E0F2F9D-CF78-462D-ACFB-7A5EBEE8C63B}" type="sibTrans" cxnId="{1BEBC9A9-25A4-4F05-AF32-1F59EE43344D}">
      <dgm:prSet/>
      <dgm:spPr/>
      <dgm:t>
        <a:bodyPr/>
        <a:lstStyle/>
        <a:p>
          <a:endParaRPr lang="ru-RU"/>
        </a:p>
      </dgm:t>
    </dgm:pt>
    <dgm:pt modelId="{6DB6F961-616A-49BB-B30C-9848192C59A7}">
      <dgm:prSet custT="1"/>
      <dgm:spPr>
        <a:solidFill>
          <a:schemeClr val="bg1">
            <a:lumMod val="75000"/>
          </a:scheme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800" b="1" i="0" u="none" strike="noStrike" cap="none" normalizeH="0" baseline="0" dirty="0" smtClean="0">
              <a:ln/>
              <a:solidFill>
                <a:schemeClr val="tx2">
                  <a:lumMod val="75000"/>
                </a:schemeClr>
              </a:solidFill>
              <a:effectLst/>
              <a:latin typeface="Garamond" pitchFamily="18" charset="0"/>
            </a:rPr>
            <a:t>Инкубационный период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0" i="0" u="none" strike="noStrike" cap="none" normalizeH="0" baseline="0" dirty="0" smtClean="0">
              <a:ln/>
              <a:effectLst/>
              <a:latin typeface="Garamond" pitchFamily="18" charset="0"/>
            </a:rPr>
            <a:t>(</a:t>
          </a:r>
          <a:r>
            <a:rPr lang="ru-RU" sz="2000" dirty="0" smtClean="0"/>
            <a:t>от 2 до 14 суток</a:t>
          </a:r>
          <a:r>
            <a:rPr kumimoji="0" lang="ru-RU" altLang="ru-RU" sz="2000" b="0" i="0" u="none" strike="noStrike" cap="none" normalizeH="0" baseline="0" dirty="0" smtClean="0">
              <a:ln/>
              <a:effectLst/>
              <a:latin typeface="Garamond" pitchFamily="18" charset="0"/>
            </a:rPr>
            <a:t>)</a:t>
          </a:r>
        </a:p>
      </dgm:t>
    </dgm:pt>
    <dgm:pt modelId="{F65989FF-49A2-4A27-8A0B-3B0C87A09924}" type="parTrans" cxnId="{44973DA5-8A51-4012-99C7-A4FBFB63803D}">
      <dgm:prSet/>
      <dgm:spPr/>
      <dgm:t>
        <a:bodyPr/>
        <a:lstStyle/>
        <a:p>
          <a:endParaRPr lang="ru-RU"/>
        </a:p>
      </dgm:t>
    </dgm:pt>
    <dgm:pt modelId="{3B37EB2B-A97C-4CD8-94F8-108D72B2AA0D}" type="sibTrans" cxnId="{44973DA5-8A51-4012-99C7-A4FBFB63803D}">
      <dgm:prSet/>
      <dgm:spPr/>
      <dgm:t>
        <a:bodyPr/>
        <a:lstStyle/>
        <a:p>
          <a:endParaRPr lang="ru-RU"/>
        </a:p>
      </dgm:t>
    </dgm:pt>
    <dgm:pt modelId="{5F7E2668-CBAA-4A57-AE14-1BDB6FE1318D}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cap="none" normalizeH="0" baseline="0" dirty="0" smtClean="0">
              <a:ln/>
              <a:solidFill>
                <a:schemeClr val="tx2">
                  <a:lumMod val="75000"/>
                </a:schemeClr>
              </a:solidFill>
              <a:effectLst/>
              <a:latin typeface="Garamond" pitchFamily="18" charset="0"/>
            </a:rPr>
            <a:t>Стадия распространения вируса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cap="none" normalizeH="0" baseline="0" dirty="0" smtClean="0">
              <a:ln/>
              <a:effectLst/>
              <a:latin typeface="Garamond" pitchFamily="18" charset="0"/>
            </a:rPr>
            <a:t>(заражает кишечный эпителий и вирус проливается в фекалии)</a:t>
          </a:r>
        </a:p>
      </dgm:t>
    </dgm:pt>
    <dgm:pt modelId="{A03676BA-63ED-48F7-9F35-98EEF2F57C03}" type="parTrans" cxnId="{ADED9FE5-011C-455E-B49F-A850D5A4F5E7}">
      <dgm:prSet/>
      <dgm:spPr/>
      <dgm:t>
        <a:bodyPr/>
        <a:lstStyle/>
        <a:p>
          <a:endParaRPr lang="ru-RU"/>
        </a:p>
      </dgm:t>
    </dgm:pt>
    <dgm:pt modelId="{F04863C5-211E-4782-8352-E8D0BE422737}" type="sibTrans" cxnId="{ADED9FE5-011C-455E-B49F-A850D5A4F5E7}">
      <dgm:prSet/>
      <dgm:spPr/>
      <dgm:t>
        <a:bodyPr/>
        <a:lstStyle/>
        <a:p>
          <a:endParaRPr lang="ru-RU"/>
        </a:p>
      </dgm:t>
    </dgm:pt>
    <dgm:pt modelId="{1B273656-9912-41BF-903F-939DA9A11C5A}" type="pres">
      <dgm:prSet presAssocID="{912021A7-6EE5-4ADF-A237-CE07960E796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E45E3C-666F-49C4-9D56-808B9E8E2C0C}" type="pres">
      <dgm:prSet presAssocID="{728F3559-DE4A-4397-B97D-7C3CF332D2A0}" presName="centerShape" presStyleLbl="node0" presStyleIdx="0" presStyleCnt="1" custScaleX="399358" custScaleY="137281" custLinFactNeighborX="11737" custLinFactNeighborY="438"/>
      <dgm:spPr/>
      <dgm:t>
        <a:bodyPr/>
        <a:lstStyle/>
        <a:p>
          <a:endParaRPr lang="ru-RU"/>
        </a:p>
      </dgm:t>
    </dgm:pt>
    <dgm:pt modelId="{09163F17-47E5-43DB-AB57-E2CA23374300}" type="pres">
      <dgm:prSet presAssocID="{F65989FF-49A2-4A27-8A0B-3B0C87A09924}" presName="Name9" presStyleLbl="parChTrans1D2" presStyleIdx="0" presStyleCnt="2"/>
      <dgm:spPr/>
      <dgm:t>
        <a:bodyPr/>
        <a:lstStyle/>
        <a:p>
          <a:endParaRPr lang="ru-RU"/>
        </a:p>
      </dgm:t>
    </dgm:pt>
    <dgm:pt modelId="{C9D1B908-4515-47C0-98C1-B8A06165FE42}" type="pres">
      <dgm:prSet presAssocID="{F65989FF-49A2-4A27-8A0B-3B0C87A09924}" presName="connTx" presStyleLbl="parChTrans1D2" presStyleIdx="0" presStyleCnt="2"/>
      <dgm:spPr/>
      <dgm:t>
        <a:bodyPr/>
        <a:lstStyle/>
        <a:p>
          <a:endParaRPr lang="ru-RU"/>
        </a:p>
      </dgm:t>
    </dgm:pt>
    <dgm:pt modelId="{21B069A7-B264-49FF-926A-03B2BDB5D14B}" type="pres">
      <dgm:prSet presAssocID="{6DB6F961-616A-49BB-B30C-9848192C59A7}" presName="node" presStyleLbl="node1" presStyleIdx="0" presStyleCnt="2" custScaleX="339624" custScaleY="105355" custRadScaleRad="102281" custRadScaleInc="135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F56569-B9A5-4648-B0F4-63CB4BF4AC11}" type="pres">
      <dgm:prSet presAssocID="{A03676BA-63ED-48F7-9F35-98EEF2F57C03}" presName="Name9" presStyleLbl="parChTrans1D2" presStyleIdx="1" presStyleCnt="2"/>
      <dgm:spPr/>
      <dgm:t>
        <a:bodyPr/>
        <a:lstStyle/>
        <a:p>
          <a:endParaRPr lang="ru-RU"/>
        </a:p>
      </dgm:t>
    </dgm:pt>
    <dgm:pt modelId="{0B70204F-8B9A-45A7-87A9-99734736426D}" type="pres">
      <dgm:prSet presAssocID="{A03676BA-63ED-48F7-9F35-98EEF2F57C03}" presName="connTx" presStyleLbl="parChTrans1D2" presStyleIdx="1" presStyleCnt="2"/>
      <dgm:spPr/>
      <dgm:t>
        <a:bodyPr/>
        <a:lstStyle/>
        <a:p>
          <a:endParaRPr lang="ru-RU"/>
        </a:p>
      </dgm:t>
    </dgm:pt>
    <dgm:pt modelId="{F27E22F2-98DE-4282-A8A0-B7C14DF6C17A}" type="pres">
      <dgm:prSet presAssocID="{5F7E2668-CBAA-4A57-AE14-1BDB6FE1318D}" presName="node" presStyleLbl="node1" presStyleIdx="1" presStyleCnt="2" custScaleX="437730" custRadScaleRad="100557" custRadScaleInc="-146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2E7452-6B40-4638-85C9-276AB6563AC1}" type="presOf" srcId="{912021A7-6EE5-4ADF-A237-CE07960E7966}" destId="{1B273656-9912-41BF-903F-939DA9A11C5A}" srcOrd="0" destOrd="0" presId="urn:microsoft.com/office/officeart/2005/8/layout/radial1"/>
    <dgm:cxn modelId="{26E6ADA9-E168-4792-A333-BB667452460B}" type="presOf" srcId="{5F7E2668-CBAA-4A57-AE14-1BDB6FE1318D}" destId="{F27E22F2-98DE-4282-A8A0-B7C14DF6C17A}" srcOrd="0" destOrd="0" presId="urn:microsoft.com/office/officeart/2005/8/layout/radial1"/>
    <dgm:cxn modelId="{DD80D311-1BBF-4E2E-BC3C-40446217178A}" type="presOf" srcId="{F65989FF-49A2-4A27-8A0B-3B0C87A09924}" destId="{09163F17-47E5-43DB-AB57-E2CA23374300}" srcOrd="0" destOrd="0" presId="urn:microsoft.com/office/officeart/2005/8/layout/radial1"/>
    <dgm:cxn modelId="{44973DA5-8A51-4012-99C7-A4FBFB63803D}" srcId="{728F3559-DE4A-4397-B97D-7C3CF332D2A0}" destId="{6DB6F961-616A-49BB-B30C-9848192C59A7}" srcOrd="0" destOrd="0" parTransId="{F65989FF-49A2-4A27-8A0B-3B0C87A09924}" sibTransId="{3B37EB2B-A97C-4CD8-94F8-108D72B2AA0D}"/>
    <dgm:cxn modelId="{1BEBC9A9-25A4-4F05-AF32-1F59EE43344D}" srcId="{912021A7-6EE5-4ADF-A237-CE07960E7966}" destId="{728F3559-DE4A-4397-B97D-7C3CF332D2A0}" srcOrd="0" destOrd="0" parTransId="{C2C62725-EF36-4FE5-BCAA-2A91E290376F}" sibTransId="{9E0F2F9D-CF78-462D-ACFB-7A5EBEE8C63B}"/>
    <dgm:cxn modelId="{D0AEE549-1318-46FA-A309-F6038FF3EB19}" type="presOf" srcId="{A03676BA-63ED-48F7-9F35-98EEF2F57C03}" destId="{0DF56569-B9A5-4648-B0F4-63CB4BF4AC11}" srcOrd="0" destOrd="0" presId="urn:microsoft.com/office/officeart/2005/8/layout/radial1"/>
    <dgm:cxn modelId="{1A6C5DF8-2B0C-4A91-B6C9-1957B48E233E}" type="presOf" srcId="{6DB6F961-616A-49BB-B30C-9848192C59A7}" destId="{21B069A7-B264-49FF-926A-03B2BDB5D14B}" srcOrd="0" destOrd="0" presId="urn:microsoft.com/office/officeart/2005/8/layout/radial1"/>
    <dgm:cxn modelId="{076B1A0E-E5D1-4554-AC92-094ADCFFE769}" type="presOf" srcId="{728F3559-DE4A-4397-B97D-7C3CF332D2A0}" destId="{E5E45E3C-666F-49C4-9D56-808B9E8E2C0C}" srcOrd="0" destOrd="0" presId="urn:microsoft.com/office/officeart/2005/8/layout/radial1"/>
    <dgm:cxn modelId="{ADED9FE5-011C-455E-B49F-A850D5A4F5E7}" srcId="{728F3559-DE4A-4397-B97D-7C3CF332D2A0}" destId="{5F7E2668-CBAA-4A57-AE14-1BDB6FE1318D}" srcOrd="1" destOrd="0" parTransId="{A03676BA-63ED-48F7-9F35-98EEF2F57C03}" sibTransId="{F04863C5-211E-4782-8352-E8D0BE422737}"/>
    <dgm:cxn modelId="{E77B10DA-E4E5-41A5-96F3-4FE455F43D2F}" type="presOf" srcId="{A03676BA-63ED-48F7-9F35-98EEF2F57C03}" destId="{0B70204F-8B9A-45A7-87A9-99734736426D}" srcOrd="1" destOrd="0" presId="urn:microsoft.com/office/officeart/2005/8/layout/radial1"/>
    <dgm:cxn modelId="{BC751B89-14C7-4958-80BE-EDEA64D803F0}" type="presOf" srcId="{F65989FF-49A2-4A27-8A0B-3B0C87A09924}" destId="{C9D1B908-4515-47C0-98C1-B8A06165FE42}" srcOrd="1" destOrd="0" presId="urn:microsoft.com/office/officeart/2005/8/layout/radial1"/>
    <dgm:cxn modelId="{6BD05323-C811-4B06-9E35-3D7522A47DAF}" type="presParOf" srcId="{1B273656-9912-41BF-903F-939DA9A11C5A}" destId="{E5E45E3C-666F-49C4-9D56-808B9E8E2C0C}" srcOrd="0" destOrd="0" presId="urn:microsoft.com/office/officeart/2005/8/layout/radial1"/>
    <dgm:cxn modelId="{9F2564E9-EBF3-4AFF-8137-159BCF29BFFB}" type="presParOf" srcId="{1B273656-9912-41BF-903F-939DA9A11C5A}" destId="{09163F17-47E5-43DB-AB57-E2CA23374300}" srcOrd="1" destOrd="0" presId="urn:microsoft.com/office/officeart/2005/8/layout/radial1"/>
    <dgm:cxn modelId="{C6ECBDB3-7CCA-4564-AD40-FA4A4592B0F3}" type="presParOf" srcId="{09163F17-47E5-43DB-AB57-E2CA23374300}" destId="{C9D1B908-4515-47C0-98C1-B8A06165FE42}" srcOrd="0" destOrd="0" presId="urn:microsoft.com/office/officeart/2005/8/layout/radial1"/>
    <dgm:cxn modelId="{C7C06243-AAF9-4A00-8D84-52E1EBBD990C}" type="presParOf" srcId="{1B273656-9912-41BF-903F-939DA9A11C5A}" destId="{21B069A7-B264-49FF-926A-03B2BDB5D14B}" srcOrd="2" destOrd="0" presId="urn:microsoft.com/office/officeart/2005/8/layout/radial1"/>
    <dgm:cxn modelId="{A298FC14-04B4-46D8-B17A-D6830E553107}" type="presParOf" srcId="{1B273656-9912-41BF-903F-939DA9A11C5A}" destId="{0DF56569-B9A5-4648-B0F4-63CB4BF4AC11}" srcOrd="3" destOrd="0" presId="urn:microsoft.com/office/officeart/2005/8/layout/radial1"/>
    <dgm:cxn modelId="{F6FE1B2C-4F56-4B0B-AB5F-CD3F54905C91}" type="presParOf" srcId="{0DF56569-B9A5-4648-B0F4-63CB4BF4AC11}" destId="{0B70204F-8B9A-45A7-87A9-99734736426D}" srcOrd="0" destOrd="0" presId="urn:microsoft.com/office/officeart/2005/8/layout/radial1"/>
    <dgm:cxn modelId="{D5C9ACE4-376A-463B-81B4-34D34FDF940A}" type="presParOf" srcId="{1B273656-9912-41BF-903F-939DA9A11C5A}" destId="{F27E22F2-98DE-4282-A8A0-B7C14DF6C17A}" srcOrd="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E45E3C-666F-49C4-9D56-808B9E8E2C0C}">
      <dsp:nvSpPr>
        <dsp:cNvPr id="0" name=""/>
        <dsp:cNvSpPr/>
      </dsp:nvSpPr>
      <dsp:spPr>
        <a:xfrm>
          <a:off x="2016226" y="1512183"/>
          <a:ext cx="5231341" cy="1798295"/>
        </a:xfrm>
        <a:prstGeom prst="ellipse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kern="1200" cap="none" normalizeH="0" baseline="0" dirty="0" smtClean="0">
              <a:ln/>
              <a:solidFill>
                <a:schemeClr val="tx2">
                  <a:lumMod val="75000"/>
                </a:schemeClr>
              </a:solidFill>
              <a:effectLst/>
              <a:latin typeface="Garamond" pitchFamily="18" charset="0"/>
            </a:rPr>
            <a:t>Стадия репродукции вируса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0" i="0" u="none" strike="noStrike" kern="1200" cap="none" normalizeH="0" baseline="0" dirty="0" smtClean="0">
              <a:ln/>
              <a:effectLst/>
              <a:latin typeface="Garamond" pitchFamily="18" charset="0"/>
            </a:rPr>
            <a:t>(</a:t>
          </a:r>
          <a:r>
            <a:rPr kumimoji="0" lang="ru-RU" altLang="ru-RU" sz="2000" b="1" i="0" u="none" strike="noStrike" kern="1200" cap="none" normalizeH="0" baseline="0" dirty="0" smtClean="0">
              <a:ln/>
              <a:effectLst/>
              <a:latin typeface="Garamond" pitchFamily="18" charset="0"/>
            </a:rPr>
            <a:t>Вирусная нагрузка в верхних дыхательных путях достигает максимума на 7-10-е сутки заболевания </a:t>
          </a:r>
          <a:r>
            <a:rPr kumimoji="0" lang="ru-RU" altLang="ru-RU" sz="2000" b="0" i="0" u="none" strike="noStrike" kern="1200" cap="none" normalizeH="0" baseline="0" dirty="0" smtClean="0">
              <a:ln/>
              <a:effectLst/>
              <a:latin typeface="Garamond" pitchFamily="18" charset="0"/>
            </a:rPr>
            <a:t>)</a:t>
          </a:r>
        </a:p>
      </dsp:txBody>
      <dsp:txXfrm>
        <a:off x="2782338" y="1775537"/>
        <a:ext cx="3699117" cy="1271587"/>
      </dsp:txXfrm>
    </dsp:sp>
    <dsp:sp modelId="{09163F17-47E5-43DB-AB57-E2CA23374300}">
      <dsp:nvSpPr>
        <dsp:cNvPr id="0" name=""/>
        <dsp:cNvSpPr/>
      </dsp:nvSpPr>
      <dsp:spPr>
        <a:xfrm rot="16137656">
          <a:off x="4548775" y="1432656"/>
          <a:ext cx="131249" cy="27861"/>
        </a:xfrm>
        <a:custGeom>
          <a:avLst/>
          <a:gdLst/>
          <a:ahLst/>
          <a:cxnLst/>
          <a:rect l="0" t="0" r="0" b="0"/>
          <a:pathLst>
            <a:path>
              <a:moveTo>
                <a:pt x="0" y="13930"/>
              </a:moveTo>
              <a:lnTo>
                <a:pt x="131249" y="1393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611118" y="1443306"/>
        <a:ext cx="6562" cy="6562"/>
      </dsp:txXfrm>
    </dsp:sp>
    <dsp:sp modelId="{21B069A7-B264-49FF-926A-03B2BDB5D14B}">
      <dsp:nvSpPr>
        <dsp:cNvPr id="0" name=""/>
        <dsp:cNvSpPr/>
      </dsp:nvSpPr>
      <dsp:spPr>
        <a:xfrm>
          <a:off x="2376262" y="899"/>
          <a:ext cx="4448863" cy="1380085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800" b="1" i="0" u="none" strike="noStrike" kern="1200" cap="none" normalizeH="0" baseline="0" dirty="0" smtClean="0">
              <a:ln/>
              <a:solidFill>
                <a:schemeClr val="tx2">
                  <a:lumMod val="75000"/>
                </a:schemeClr>
              </a:solidFill>
              <a:effectLst/>
              <a:latin typeface="Garamond" pitchFamily="18" charset="0"/>
            </a:rPr>
            <a:t>Инкубационный период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0" i="0" u="none" strike="noStrike" kern="1200" cap="none" normalizeH="0" baseline="0" dirty="0" smtClean="0">
              <a:ln/>
              <a:effectLst/>
              <a:latin typeface="Garamond" pitchFamily="18" charset="0"/>
            </a:rPr>
            <a:t>(</a:t>
          </a:r>
          <a:r>
            <a:rPr lang="ru-RU" sz="2000" kern="1200" dirty="0" smtClean="0"/>
            <a:t>от 2 до 14 суток</a:t>
          </a:r>
          <a:r>
            <a:rPr kumimoji="0" lang="ru-RU" altLang="ru-RU" sz="2000" b="0" i="0" u="none" strike="noStrike" kern="1200" cap="none" normalizeH="0" baseline="0" dirty="0" smtClean="0">
              <a:ln/>
              <a:effectLst/>
              <a:latin typeface="Garamond" pitchFamily="18" charset="0"/>
            </a:rPr>
            <a:t>)</a:t>
          </a:r>
        </a:p>
      </dsp:txBody>
      <dsp:txXfrm>
        <a:off x="3027783" y="203008"/>
        <a:ext cx="3145821" cy="975867"/>
      </dsp:txXfrm>
    </dsp:sp>
    <dsp:sp modelId="{0DF56569-B9A5-4648-B0F4-63CB4BF4AC11}">
      <dsp:nvSpPr>
        <dsp:cNvPr id="0" name=""/>
        <dsp:cNvSpPr/>
      </dsp:nvSpPr>
      <dsp:spPr>
        <a:xfrm rot="5420888">
          <a:off x="4575385" y="3347286"/>
          <a:ext cx="101480" cy="27861"/>
        </a:xfrm>
        <a:custGeom>
          <a:avLst/>
          <a:gdLst/>
          <a:ahLst/>
          <a:cxnLst/>
          <a:rect l="0" t="0" r="0" b="0"/>
          <a:pathLst>
            <a:path>
              <a:moveTo>
                <a:pt x="0" y="13930"/>
              </a:moveTo>
              <a:lnTo>
                <a:pt x="101480" y="1393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623588" y="3358679"/>
        <a:ext cx="5074" cy="5074"/>
      </dsp:txXfrm>
    </dsp:sp>
    <dsp:sp modelId="{F27E22F2-98DE-4282-A8A0-B7C14DF6C17A}">
      <dsp:nvSpPr>
        <dsp:cNvPr id="0" name=""/>
        <dsp:cNvSpPr/>
      </dsp:nvSpPr>
      <dsp:spPr>
        <a:xfrm>
          <a:off x="1754842" y="3411955"/>
          <a:ext cx="5733990" cy="130993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kern="1200" cap="none" normalizeH="0" baseline="0" dirty="0" smtClean="0">
              <a:ln/>
              <a:solidFill>
                <a:schemeClr val="tx2">
                  <a:lumMod val="75000"/>
                </a:schemeClr>
              </a:solidFill>
              <a:effectLst/>
              <a:latin typeface="Garamond" pitchFamily="18" charset="0"/>
            </a:rPr>
            <a:t>Стадия распространения вируса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kern="1200" cap="none" normalizeH="0" baseline="0" dirty="0" smtClean="0">
              <a:ln/>
              <a:effectLst/>
              <a:latin typeface="Garamond" pitchFamily="18" charset="0"/>
            </a:rPr>
            <a:t>(заражает кишечный эпителий и вирус проливается в фекалии)</a:t>
          </a:r>
        </a:p>
      </dsp:txBody>
      <dsp:txXfrm>
        <a:off x="2594565" y="3603791"/>
        <a:ext cx="4054544" cy="9262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0F169-549D-4BA0-B89E-6982737033EC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26377-D120-4DDB-95BE-3C92A4A26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405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err="1" smtClean="0"/>
              <a:t>Коронавирусы</a:t>
            </a:r>
            <a:r>
              <a:rPr lang="ru-RU" dirty="0" smtClean="0"/>
              <a:t> (лат. </a:t>
            </a:r>
            <a:r>
              <a:rPr lang="ru-RU" dirty="0" err="1" smtClean="0"/>
              <a:t>Coronaviridae</a:t>
            </a:r>
            <a:r>
              <a:rPr lang="ru-RU" dirty="0" smtClean="0"/>
              <a:t>) — семейство, включающее на январь 2020 года 40 видов РНК-содержащих вирусов, объединённых в два подсемейства[2], которые поражают человека и животных.</a:t>
            </a:r>
          </a:p>
          <a:p>
            <a:r>
              <a:rPr lang="ru-RU" dirty="0" err="1" smtClean="0"/>
              <a:t>Коронавирус</a:t>
            </a:r>
            <a:r>
              <a:rPr lang="ru-RU" dirty="0" smtClean="0"/>
              <a:t> человека был впервые выделен D. </a:t>
            </a:r>
            <a:r>
              <a:rPr lang="ru-RU" dirty="0" err="1" smtClean="0"/>
              <a:t>Tyrrell</a:t>
            </a:r>
            <a:r>
              <a:rPr lang="ru-RU" dirty="0" smtClean="0"/>
              <a:t> и M. </a:t>
            </a:r>
            <a:r>
              <a:rPr lang="ru-RU" dirty="0" err="1" smtClean="0"/>
              <a:t>Bynoe</a:t>
            </a:r>
            <a:r>
              <a:rPr lang="ru-RU" dirty="0" smtClean="0"/>
              <a:t> в 1965 г. от больного острым респираторным заболеванием (ОРВЗ) [1]. </a:t>
            </a:r>
          </a:p>
          <a:p>
            <a:r>
              <a:rPr lang="ru-RU" dirty="0" smtClean="0"/>
              <a:t>В прошлом веке </a:t>
            </a:r>
            <a:r>
              <a:rPr lang="ru-RU" dirty="0" err="1" smtClean="0"/>
              <a:t>коронавирусы</a:t>
            </a:r>
            <a:r>
              <a:rPr lang="ru-RU" dirty="0" smtClean="0"/>
              <a:t> были известны как возбудители острых респираторных заболеваний человека и животных, однако не относились к числу особо опасных вирусных инфекций. </a:t>
            </a:r>
          </a:p>
          <a:p>
            <a:r>
              <a:rPr lang="ru-RU" dirty="0" smtClean="0"/>
              <a:t>Появление сначала тяжелого острого респираторного синдрома (ТОРС) (англ. </a:t>
            </a:r>
            <a:r>
              <a:rPr lang="ru-RU" dirty="0" err="1" smtClean="0"/>
              <a:t>severe</a:t>
            </a:r>
            <a:r>
              <a:rPr lang="ru-RU" dirty="0" smtClean="0"/>
              <a:t> </a:t>
            </a:r>
            <a:r>
              <a:rPr lang="ru-RU" dirty="0" err="1" smtClean="0"/>
              <a:t>acute</a:t>
            </a:r>
            <a:r>
              <a:rPr lang="ru-RU" dirty="0" smtClean="0"/>
              <a:t> </a:t>
            </a:r>
            <a:r>
              <a:rPr lang="ru-RU" dirty="0" err="1" smtClean="0"/>
              <a:t>respiratory</a:t>
            </a:r>
            <a:r>
              <a:rPr lang="ru-RU" dirty="0" smtClean="0"/>
              <a:t> </a:t>
            </a:r>
            <a:r>
              <a:rPr lang="ru-RU" dirty="0" err="1" smtClean="0"/>
              <a:t>syndrome</a:t>
            </a:r>
            <a:r>
              <a:rPr lang="ru-RU" dirty="0" smtClean="0"/>
              <a:t>, SARS) в 2002 г., а затем ближневосточного респираторного синдрома (БВРС) (англ. </a:t>
            </a:r>
            <a:r>
              <a:rPr lang="ru-RU" dirty="0" err="1" smtClean="0"/>
              <a:t>Middle</a:t>
            </a:r>
            <a:r>
              <a:rPr lang="ru-RU" dirty="0" smtClean="0"/>
              <a:t> </a:t>
            </a:r>
            <a:r>
              <a:rPr lang="ru-RU" dirty="0" err="1" smtClean="0"/>
              <a:t>East</a:t>
            </a:r>
            <a:r>
              <a:rPr lang="ru-RU" dirty="0" smtClean="0"/>
              <a:t> </a:t>
            </a:r>
            <a:r>
              <a:rPr lang="ru-RU" dirty="0" err="1" smtClean="0"/>
              <a:t>respiratory</a:t>
            </a:r>
            <a:r>
              <a:rPr lang="ru-RU" dirty="0" smtClean="0"/>
              <a:t> </a:t>
            </a:r>
            <a:r>
              <a:rPr lang="ru-RU" dirty="0" err="1" smtClean="0"/>
              <a:t>syndrome</a:t>
            </a:r>
            <a:r>
              <a:rPr lang="ru-RU" dirty="0" smtClean="0"/>
              <a:t>, MERS) в 2012 г., вспышка пневмонии нового типа, вызванная </a:t>
            </a:r>
            <a:r>
              <a:rPr lang="ru-RU" dirty="0" err="1" smtClean="0"/>
              <a:t>коронавирусом</a:t>
            </a:r>
            <a:r>
              <a:rPr lang="ru-RU" dirty="0" smtClean="0"/>
              <a:t> 2019-nCoV, заставили специалистов существенно повысить уровень эпидемической опасности со стороны </a:t>
            </a:r>
            <a:r>
              <a:rPr lang="ru-RU" dirty="0" err="1" smtClean="0"/>
              <a:t>коронавирусов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 январе специалисты Международного комитета по таксономии вирусов приняли решение присвоить новому вирусу название 2019</a:t>
            </a:r>
            <a:r>
              <a:rPr lang="en-US" dirty="0" smtClean="0"/>
              <a:t>2019-nCoV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169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995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867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4 февраля подтверждено 20 701 заражённых в 27 странах (а также 20 492 подозреваемых случаев в Китае[12]), 427 летальных исходов. Подавляющее число случаев приходится на Китай.</a:t>
            </a:r>
          </a:p>
          <a:p>
            <a:r>
              <a:rPr lang="ru-RU" dirty="0" smtClean="0"/>
              <a:t>Хорошая новость: распространяется не только сама болезнь, но и научные знания о ней. Всего за несколько дней ученые узнали о ней значительно больше, чем знали 5 лет назад.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452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903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86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30 января на заседании комитета по чрезвычайным ситуациям ВОЗ вспышка нового </a:t>
            </a:r>
            <a:r>
              <a:rPr lang="ru-RU" dirty="0" err="1" smtClean="0"/>
              <a:t>коронавируса</a:t>
            </a:r>
            <a:r>
              <a:rPr lang="ru-RU" dirty="0" smtClean="0"/>
              <a:t> была признана чрезвычайной ситуацией в области общественного здравоохранения, имеющей международное значение[</a:t>
            </a:r>
            <a:r>
              <a:rPr lang="ru-RU" dirty="0" err="1" smtClean="0"/>
              <a:t>en</a:t>
            </a:r>
            <a:r>
              <a:rPr lang="ru-RU" dirty="0" smtClean="0"/>
              <a:t>]. Как пояснил генеральный директор ВОЗ </a:t>
            </a:r>
            <a:r>
              <a:rPr lang="ru-RU" dirty="0" err="1" smtClean="0"/>
              <a:t>Тедрос</a:t>
            </a:r>
            <a:r>
              <a:rPr lang="ru-RU" dirty="0" smtClean="0"/>
              <a:t> </a:t>
            </a:r>
            <a:r>
              <a:rPr lang="ru-RU" dirty="0" err="1" smtClean="0"/>
              <a:t>Аданом</a:t>
            </a:r>
            <a:r>
              <a:rPr lang="ru-RU" dirty="0" smtClean="0"/>
              <a:t> </a:t>
            </a:r>
            <a:r>
              <a:rPr lang="ru-RU" dirty="0" err="1" smtClean="0"/>
              <a:t>Гебреисус</a:t>
            </a:r>
            <a:r>
              <a:rPr lang="ru-RU" dirty="0" smtClean="0"/>
              <a:t>, основная причина такого решения не в распространении вируса в Китае, а в том, что его фиксируют в других странах. Больше всего ВОЗ беспокоит возможность вспышки вируса в странах с неразвитой системой здравоохранения[72].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155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576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883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233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771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ED3231-37CD-40DA-8D45-293B242047E9}" type="slidenum">
              <a:rPr lang="ru-RU" altLang="ru-RU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altLang="ru-RU" smtClean="0">
              <a:latin typeface="Arial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805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701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5451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5615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1445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0225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9903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Мероприятия в отношения источника инфекции:</a:t>
            </a:r>
          </a:p>
          <a:p>
            <a:r>
              <a:rPr lang="ru-RU" dirty="0" smtClean="0"/>
              <a:t>- изоляцию больных в </a:t>
            </a:r>
            <a:r>
              <a:rPr lang="ru-RU" dirty="0" err="1" smtClean="0"/>
              <a:t>боксированные</a:t>
            </a:r>
            <a:r>
              <a:rPr lang="ru-RU" dirty="0" smtClean="0"/>
              <a:t> помещения/палаты инфекционного стационара;</a:t>
            </a:r>
          </a:p>
          <a:p>
            <a:r>
              <a:rPr lang="ru-RU" dirty="0" smtClean="0"/>
              <a:t>- использование масок у больных, которые должны сменяться каждые 2 часа, </a:t>
            </a:r>
          </a:p>
          <a:p>
            <a:r>
              <a:rPr lang="ru-RU" dirty="0" smtClean="0"/>
              <a:t>- транспортировка больных специальным транспортом, </a:t>
            </a:r>
          </a:p>
          <a:p>
            <a:r>
              <a:rPr lang="ru-RU" dirty="0" smtClean="0"/>
              <a:t>- соблюдение больными кашлевой гигиены, </a:t>
            </a:r>
          </a:p>
          <a:p>
            <a:r>
              <a:rPr lang="ru-RU" dirty="0" smtClean="0"/>
              <a:t>- использование одноразового медицинского инструментария.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2909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Мероприятия направленные на механизм передачи возбудителя инфекции:</a:t>
            </a:r>
          </a:p>
          <a:p>
            <a:r>
              <a:rPr lang="ru-RU" dirty="0" smtClean="0"/>
              <a:t>- мытье рук,</a:t>
            </a:r>
          </a:p>
          <a:p>
            <a:r>
              <a:rPr lang="ru-RU" dirty="0" smtClean="0"/>
              <a:t>- использование медицинских масок,</a:t>
            </a:r>
          </a:p>
          <a:p>
            <a:r>
              <a:rPr lang="ru-RU" dirty="0" smtClean="0"/>
              <a:t>- использование спецодежды для медработников,</a:t>
            </a:r>
          </a:p>
          <a:p>
            <a:r>
              <a:rPr lang="ru-RU" dirty="0" smtClean="0"/>
              <a:t>- проведение дезинфекционных мероприятий, </a:t>
            </a:r>
          </a:p>
          <a:p>
            <a:r>
              <a:rPr lang="ru-RU" dirty="0" smtClean="0"/>
              <a:t>- обеспечение обеззараживания воздуха,</a:t>
            </a:r>
          </a:p>
          <a:p>
            <a:r>
              <a:rPr lang="ru-RU" dirty="0" smtClean="0"/>
              <a:t>- утилизация отходов класса 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165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Мероприятия, направленные на восприимчивый контингент:</a:t>
            </a:r>
          </a:p>
          <a:p>
            <a:r>
              <a:rPr lang="ru-RU" dirty="0" smtClean="0"/>
              <a:t>1)	</a:t>
            </a:r>
            <a:r>
              <a:rPr lang="ru-RU" dirty="0" err="1" smtClean="0"/>
              <a:t>Элиминационная</a:t>
            </a:r>
            <a:r>
              <a:rPr lang="ru-RU" dirty="0" smtClean="0"/>
              <a:t> терапия, представляющая собой орошение слизистой оболочки полости носа изотоническим раствором хлорида натрия, обеспечивает снижение числа как вирусных, так бактериальных возбудителей инфекционных заболеваний и может быть рекомендована для неспецифической профилактики.</a:t>
            </a:r>
          </a:p>
          <a:p>
            <a:r>
              <a:rPr lang="ru-RU" dirty="0" smtClean="0"/>
              <a:t>2)	Использование лекарственных средств для местного применения, обладающих барьерными функциями. </a:t>
            </a:r>
          </a:p>
          <a:p>
            <a:r>
              <a:rPr lang="ru-RU" dirty="0" smtClean="0"/>
              <a:t>3)	Своевременное обращение в лечебные учреждения за медицинской помощью в случае появления симптомов острой респираторной инфекции является одним из ключевых факторов профилактики осложнений.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5629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Российским гражданам, выезжающим в КНР, необходимо соблюдать меры предосторожности:</a:t>
            </a:r>
          </a:p>
          <a:p>
            <a:r>
              <a:rPr lang="ru-RU" dirty="0" smtClean="0"/>
              <a:t>- при планировании зарубежных поездок уточнять эпидемическую ситуацию;</a:t>
            </a:r>
          </a:p>
          <a:p>
            <a:r>
              <a:rPr lang="ru-RU" dirty="0" smtClean="0"/>
              <a:t>- не посещать рынки, где продаются животные, морепродукты;</a:t>
            </a:r>
          </a:p>
          <a:p>
            <a:r>
              <a:rPr lang="ru-RU" dirty="0" smtClean="0"/>
              <a:t>- употреблять только термически обработанную пищу, бутилированную воду;</a:t>
            </a:r>
          </a:p>
          <a:p>
            <a:r>
              <a:rPr lang="ru-RU" dirty="0" smtClean="0"/>
              <a:t>- не посещать зоопарки, культурно-массовые мероприятия с привлечением животных;</a:t>
            </a:r>
          </a:p>
          <a:p>
            <a:r>
              <a:rPr lang="ru-RU" dirty="0" smtClean="0"/>
              <a:t>- использовать средства защиты органов дыхания (маски);</a:t>
            </a:r>
          </a:p>
          <a:p>
            <a:r>
              <a:rPr lang="ru-RU" dirty="0" smtClean="0"/>
              <a:t>- мыть руки после посещения мест массового скопления людей и перед приемом пищи;</a:t>
            </a:r>
          </a:p>
          <a:p>
            <a:r>
              <a:rPr lang="ru-RU" dirty="0" smtClean="0"/>
              <a:t>- при первых признаках заболевания, обращаться за медицинской помощью в лечебные организации, не допускать самолечения;</a:t>
            </a:r>
          </a:p>
          <a:p>
            <a:r>
              <a:rPr lang="ru-RU" dirty="0" smtClean="0"/>
              <a:t>- при обращении за медицинской помощью на территории Российской Федерации информировать медицинский персонал о времени и месте пребывания в КНР.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4616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7174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5820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26377-D120-4DDB-95BE-3C92A4A261F5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205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C1E-4F51-478A-994B-12D2C53E2BEE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7D2F-412C-4923-AD1B-6CE4C10D9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718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C1E-4F51-478A-994B-12D2C53E2BEE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7D2F-412C-4923-AD1B-6CE4C10D9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52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C1E-4F51-478A-994B-12D2C53E2BEE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7D2F-412C-4923-AD1B-6CE4C10D9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369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C1E-4F51-478A-994B-12D2C53E2BEE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7D2F-412C-4923-AD1B-6CE4C10D9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961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C1E-4F51-478A-994B-12D2C53E2BEE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7D2F-412C-4923-AD1B-6CE4C10D9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721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C1E-4F51-478A-994B-12D2C53E2BEE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7D2F-412C-4923-AD1B-6CE4C10D9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544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C1E-4F51-478A-994B-12D2C53E2BEE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7D2F-412C-4923-AD1B-6CE4C10D9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991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C1E-4F51-478A-994B-12D2C53E2BEE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7D2F-412C-4923-AD1B-6CE4C10D9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5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C1E-4F51-478A-994B-12D2C53E2BEE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7D2F-412C-4923-AD1B-6CE4C10D9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323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C1E-4F51-478A-994B-12D2C53E2BEE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7D2F-412C-4923-AD1B-6CE4C10D9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851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C1E-4F51-478A-994B-12D2C53E2BEE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57D2F-412C-4923-AD1B-6CE4C10D9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101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bg1">
                <a:tint val="40000"/>
                <a:satMod val="350000"/>
              </a:schemeClr>
            </a:gs>
            <a:gs pos="77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lumMod val="88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71C1E-4F51-478A-994B-12D2C53E2BEE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57D2F-412C-4923-AD1B-6CE4C10D9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128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rosminzdrav.ru/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ncov.dxy.cn/ncovh5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isaid.org/epiflu-applications/global-cases-betacov/" TargetMode="External"/><Relationship Id="rId5" Type="http://schemas.openxmlformats.org/officeDocument/2006/relationships/hyperlink" Target="https://www.cdc.gov/coronavirus/2019-ncov/index.html" TargetMode="External"/><Relationship Id="rId4" Type="http://schemas.openxmlformats.org/officeDocument/2006/relationships/hyperlink" Target="https://www.who.int/emergencies/diseases/novel-coronavirus-2019" TargetMode="External"/><Relationship Id="rId9" Type="http://schemas.openxmlformats.org/officeDocument/2006/relationships/hyperlink" Target="https://rospotrebnadzor.ru/about/info/news/_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915566"/>
            <a:ext cx="7556376" cy="1102519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Коронавирусная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инфекция. Современные аспекты проблемы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715766"/>
            <a:ext cx="8208912" cy="131445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Малинникова Елена Юрьевна д.м.н.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Заведующий кафедрой вирусологии ФГБОУ ДПО </a:t>
            </a:r>
          </a:p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 «Российская медицинская академия непрерывного профессионального образования» </a:t>
            </a:r>
          </a:p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Минздрава России</a:t>
            </a:r>
          </a:p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Ведущий научный сотрудник ФГБУ «Научно-исследовательский институт вакцин и сывороток</a:t>
            </a:r>
          </a:p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 им. И.И. Мечникова» </a:t>
            </a:r>
          </a:p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Главный внештатный специалист по инфекционным болезням Минздрава России</a:t>
            </a:r>
            <a:endParaRPr lang="ru-RU" sz="1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839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96"/>
          <a:stretch/>
        </p:blipFill>
        <p:spPr bwMode="auto">
          <a:xfrm>
            <a:off x="7832512" y="195486"/>
            <a:ext cx="1097568" cy="1423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3169" y="123478"/>
            <a:ext cx="8229600" cy="85725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История вопроса</a:t>
            </a:r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687" y="790219"/>
            <a:ext cx="8291264" cy="81009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Впервые выделен D. </a:t>
            </a:r>
            <a:r>
              <a:rPr lang="ru-RU" dirty="0" err="1" smtClean="0"/>
              <a:t>Tyrrell</a:t>
            </a:r>
            <a:r>
              <a:rPr lang="ru-RU" dirty="0" smtClean="0"/>
              <a:t> и M. </a:t>
            </a:r>
            <a:r>
              <a:rPr lang="ru-RU" dirty="0" err="1" smtClean="0"/>
              <a:t>Bynoe</a:t>
            </a:r>
            <a:r>
              <a:rPr lang="ru-RU" dirty="0" smtClean="0"/>
              <a:t> в 1965 г. от больного острым респираторным заболеванием</a:t>
            </a: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35646"/>
            <a:ext cx="7482954" cy="2646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218402" y="4628829"/>
            <a:ext cx="1228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2019-nCoV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Выгнутая вниз стрелка 5"/>
          <p:cNvSpPr/>
          <p:nvPr/>
        </p:nvSpPr>
        <p:spPr>
          <a:xfrm rot="16200000">
            <a:off x="7064227" y="3331630"/>
            <a:ext cx="1512168" cy="1024013"/>
          </a:xfrm>
          <a:prstGeom prst="curvedUpArrow">
            <a:avLst>
              <a:gd name="adj1" fmla="val 14919"/>
              <a:gd name="adj2" fmla="val 50000"/>
              <a:gd name="adj3" fmla="val 8132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299" y="4362657"/>
            <a:ext cx="713298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/>
              <a:t>М. Ю. Щелканов1, доктор биологических наук</a:t>
            </a:r>
          </a:p>
          <a:p>
            <a:r>
              <a:rPr lang="ru-RU" sz="1050" dirty="0" smtClean="0"/>
              <a:t>Л. В. </a:t>
            </a:r>
            <a:r>
              <a:rPr lang="ru-RU" sz="1050" dirty="0" err="1" smtClean="0"/>
              <a:t>Колобухина</a:t>
            </a:r>
            <a:r>
              <a:rPr lang="ru-RU" sz="1050" dirty="0" smtClean="0"/>
              <a:t>, доктор медицинских наук, профессор</a:t>
            </a:r>
          </a:p>
          <a:p>
            <a:r>
              <a:rPr lang="ru-RU" sz="1050" dirty="0" smtClean="0"/>
              <a:t>Д. К. Львов, доктор медицинских наук, профессор, академик РАМН</a:t>
            </a:r>
          </a:p>
          <a:p>
            <a:r>
              <a:rPr lang="ru-RU" sz="1050" dirty="0" smtClean="0"/>
              <a:t>ФГБУ НИИ вирусологии им. Д. И. Ивановского МЗ РФ, Москва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3969684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Вспышка, вызванная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коронавирусом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2019-nCoV в городе Ухань провинции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Хубэй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центрального Китая 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472" y="1477097"/>
            <a:ext cx="4004684" cy="239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436" y="3273828"/>
            <a:ext cx="2600654" cy="145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437624"/>
            <a:ext cx="2417962" cy="1461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57093" y="2428445"/>
            <a:ext cx="1841842" cy="3195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75859" y="4701135"/>
            <a:ext cx="589386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/>
              <a:t>Электронные микрофотографии изолированных частиц 2019-nCoV (слева) и клеток из дыхательных путей человека (справа), отмеченные стрелками. </a:t>
            </a:r>
            <a:endParaRPr lang="ru-RU" sz="1100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3528" y="1264274"/>
            <a:ext cx="1634430" cy="163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1570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987574"/>
            <a:ext cx="1706438" cy="1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Графики распространения заболеваемости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</a:rPr>
              <a:t>коронавирусной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инфекцией, вызванной новым вирусом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2019-nCoV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в Китае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8248" y1="13523" x2="28650" y2="24911"/>
                        <a14:foregroundMark x1="25000" y1="14947" x2="20438" y2="32740"/>
                        <a14:foregroundMark x1="46898" y1="25979" x2="82299" y2="11388"/>
                        <a14:foregroundMark x1="51277" y1="8541" x2="90146" y2="80071"/>
                        <a14:foregroundMark x1="68431" y1="7829" x2="62044" y2="14947"/>
                        <a14:foregroundMark x1="77555" y1="32028" x2="77555" y2="32028"/>
                        <a14:foregroundMark x1="67701" y1="22776" x2="78832" y2="35587"/>
                        <a14:foregroundMark x1="78285" y1="19573" x2="67701" y2="46975"/>
                        <a14:foregroundMark x1="19343" y1="11388" x2="42518" y2="10676"/>
                        <a14:foregroundMark x1="24635" y1="14947" x2="44526" y2="227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8686"/>
            <a:ext cx="5219700" cy="200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998" y="3003798"/>
            <a:ext cx="2394857" cy="1526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Выгнутая вправо стрелка 4"/>
          <p:cNvSpPr/>
          <p:nvPr/>
        </p:nvSpPr>
        <p:spPr>
          <a:xfrm rot="18204279">
            <a:off x="5636703" y="479305"/>
            <a:ext cx="1210334" cy="3017658"/>
          </a:xfrm>
          <a:prstGeom prst="curvedLeftArrow">
            <a:avLst>
              <a:gd name="adj1" fmla="val 25000"/>
              <a:gd name="adj2" fmla="val 50000"/>
              <a:gd name="adj3" fmla="val 472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31790"/>
            <a:ext cx="4859660" cy="179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8033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555526"/>
            <a:ext cx="2520280" cy="4464496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 smtClean="0"/>
              <a:t>20 49</a:t>
            </a:r>
            <a:r>
              <a:rPr lang="ru-RU" sz="1400" b="1" dirty="0" smtClean="0"/>
              <a:t>2</a:t>
            </a:r>
            <a:r>
              <a:rPr lang="en-US" sz="1400" b="1" dirty="0" smtClean="0"/>
              <a:t> Mainland China</a:t>
            </a:r>
          </a:p>
          <a:p>
            <a:pPr marL="0" indent="0">
              <a:buNone/>
            </a:pPr>
            <a:r>
              <a:rPr lang="en-US" sz="1400" dirty="0" smtClean="0"/>
              <a:t>25 </a:t>
            </a:r>
            <a:r>
              <a:rPr lang="ru-RU" sz="1400" dirty="0" smtClean="0"/>
              <a:t>- </a:t>
            </a:r>
            <a:r>
              <a:rPr lang="en-US" sz="1400" dirty="0" smtClean="0"/>
              <a:t>Thailand</a:t>
            </a:r>
          </a:p>
          <a:p>
            <a:pPr marL="0" indent="0">
              <a:buNone/>
            </a:pPr>
            <a:r>
              <a:rPr lang="en-US" sz="1400" dirty="0" smtClean="0"/>
              <a:t>24 </a:t>
            </a:r>
            <a:r>
              <a:rPr lang="ru-RU" sz="1400" dirty="0" smtClean="0"/>
              <a:t>- </a:t>
            </a:r>
            <a:r>
              <a:rPr lang="en-US" sz="1400" dirty="0" smtClean="0"/>
              <a:t>Singapore</a:t>
            </a:r>
          </a:p>
          <a:p>
            <a:pPr marL="0" indent="0">
              <a:buNone/>
            </a:pPr>
            <a:r>
              <a:rPr lang="en-US" sz="1400" dirty="0" smtClean="0"/>
              <a:t>20 </a:t>
            </a:r>
            <a:r>
              <a:rPr lang="ru-RU" sz="1400" dirty="0" smtClean="0"/>
              <a:t>- </a:t>
            </a:r>
            <a:r>
              <a:rPr lang="en-US" sz="1400" dirty="0" smtClean="0"/>
              <a:t>Japan</a:t>
            </a:r>
          </a:p>
          <a:p>
            <a:pPr marL="0" indent="0">
              <a:buNone/>
            </a:pPr>
            <a:r>
              <a:rPr lang="en-US" sz="1400" dirty="0" smtClean="0"/>
              <a:t>17 </a:t>
            </a:r>
            <a:r>
              <a:rPr lang="ru-RU" sz="1400" dirty="0" smtClean="0"/>
              <a:t>- </a:t>
            </a:r>
            <a:r>
              <a:rPr lang="en-US" sz="1400" dirty="0" smtClean="0"/>
              <a:t>Hong Kong</a:t>
            </a:r>
          </a:p>
          <a:p>
            <a:pPr marL="0" indent="0">
              <a:buNone/>
            </a:pPr>
            <a:r>
              <a:rPr lang="en-US" sz="1400" dirty="0" smtClean="0"/>
              <a:t>16 </a:t>
            </a:r>
            <a:r>
              <a:rPr lang="ru-RU" sz="1400" dirty="0" smtClean="0"/>
              <a:t>- </a:t>
            </a:r>
            <a:r>
              <a:rPr lang="en-US" sz="1400" dirty="0" smtClean="0"/>
              <a:t>South Korea</a:t>
            </a:r>
          </a:p>
          <a:p>
            <a:pPr marL="0" indent="0">
              <a:buNone/>
            </a:pPr>
            <a:r>
              <a:rPr lang="en-US" sz="1400" dirty="0" smtClean="0"/>
              <a:t>12 </a:t>
            </a:r>
            <a:r>
              <a:rPr lang="ru-RU" sz="1400" dirty="0" smtClean="0"/>
              <a:t> - </a:t>
            </a:r>
            <a:r>
              <a:rPr lang="en-US" sz="1400" dirty="0" smtClean="0"/>
              <a:t>Australia</a:t>
            </a:r>
            <a:r>
              <a:rPr lang="ru-RU" sz="1400" dirty="0" smtClean="0"/>
              <a:t>, </a:t>
            </a:r>
            <a:r>
              <a:rPr lang="en-US" sz="1400" dirty="0" smtClean="0"/>
              <a:t>Germany</a:t>
            </a:r>
          </a:p>
          <a:p>
            <a:pPr marL="0" indent="0">
              <a:buNone/>
            </a:pPr>
            <a:r>
              <a:rPr lang="en-US" sz="1400" dirty="0" smtClean="0"/>
              <a:t>11 </a:t>
            </a:r>
            <a:r>
              <a:rPr lang="ru-RU" sz="1400" dirty="0" smtClean="0"/>
              <a:t>- </a:t>
            </a:r>
            <a:r>
              <a:rPr lang="en-US" sz="1400" dirty="0" smtClean="0"/>
              <a:t>US</a:t>
            </a:r>
            <a:r>
              <a:rPr lang="ru-RU" sz="1400" dirty="0" smtClean="0"/>
              <a:t>, </a:t>
            </a:r>
            <a:r>
              <a:rPr lang="en-US" sz="1400" dirty="0" smtClean="0"/>
              <a:t>Taiwan</a:t>
            </a:r>
          </a:p>
          <a:p>
            <a:pPr marL="0" indent="0">
              <a:buNone/>
            </a:pPr>
            <a:r>
              <a:rPr lang="en-US" sz="1400" dirty="0" smtClean="0"/>
              <a:t>10 </a:t>
            </a:r>
            <a:r>
              <a:rPr lang="ru-RU" sz="1400" dirty="0" smtClean="0"/>
              <a:t>- </a:t>
            </a:r>
            <a:r>
              <a:rPr lang="en-US" sz="1400" dirty="0" smtClean="0"/>
              <a:t>Macau</a:t>
            </a:r>
            <a:r>
              <a:rPr lang="ru-RU" sz="1400" dirty="0" smtClean="0"/>
              <a:t>, </a:t>
            </a:r>
            <a:r>
              <a:rPr lang="en-US" sz="1400" dirty="0" smtClean="0"/>
              <a:t>Malaysia</a:t>
            </a:r>
          </a:p>
          <a:p>
            <a:pPr marL="0" indent="0">
              <a:buNone/>
            </a:pPr>
            <a:r>
              <a:rPr lang="en-US" sz="1400" dirty="0" smtClean="0"/>
              <a:t>8 </a:t>
            </a:r>
            <a:r>
              <a:rPr lang="ru-RU" sz="1400" dirty="0" smtClean="0"/>
              <a:t>- </a:t>
            </a:r>
            <a:r>
              <a:rPr lang="en-US" sz="1400" dirty="0" smtClean="0"/>
              <a:t>Vietnam</a:t>
            </a:r>
          </a:p>
          <a:p>
            <a:pPr marL="0" indent="0">
              <a:buNone/>
            </a:pPr>
            <a:r>
              <a:rPr lang="en-US" sz="1400" dirty="0" smtClean="0"/>
              <a:t>6 </a:t>
            </a:r>
            <a:r>
              <a:rPr lang="ru-RU" sz="1400" dirty="0" smtClean="0"/>
              <a:t>- </a:t>
            </a:r>
            <a:r>
              <a:rPr lang="en-US" sz="1400" dirty="0" smtClean="0"/>
              <a:t>France</a:t>
            </a:r>
          </a:p>
          <a:p>
            <a:pPr marL="0" indent="0">
              <a:buNone/>
            </a:pPr>
            <a:r>
              <a:rPr lang="en-US" sz="1400" dirty="0" smtClean="0"/>
              <a:t>5 </a:t>
            </a:r>
            <a:r>
              <a:rPr lang="ru-RU" sz="1400" dirty="0" smtClean="0"/>
              <a:t>- </a:t>
            </a:r>
            <a:r>
              <a:rPr lang="en-US" sz="1400" dirty="0" smtClean="0"/>
              <a:t>United Arab Emirates</a:t>
            </a:r>
          </a:p>
          <a:p>
            <a:pPr marL="0" indent="0">
              <a:buNone/>
            </a:pPr>
            <a:r>
              <a:rPr lang="en-US" sz="1400" dirty="0" smtClean="0"/>
              <a:t>4 </a:t>
            </a:r>
            <a:r>
              <a:rPr lang="ru-RU" sz="1400" dirty="0" smtClean="0"/>
              <a:t>- </a:t>
            </a:r>
            <a:r>
              <a:rPr lang="en-US" sz="1400" dirty="0" smtClean="0"/>
              <a:t>Canada</a:t>
            </a:r>
          </a:p>
          <a:p>
            <a:pPr marL="0" indent="0">
              <a:buNone/>
            </a:pPr>
            <a:r>
              <a:rPr lang="en-US" sz="1400" dirty="0" smtClean="0"/>
              <a:t>3</a:t>
            </a:r>
            <a:r>
              <a:rPr lang="ru-RU" sz="1400" dirty="0" smtClean="0"/>
              <a:t> -</a:t>
            </a:r>
            <a:r>
              <a:rPr lang="en-US" sz="1400" dirty="0" smtClean="0"/>
              <a:t> India</a:t>
            </a:r>
          </a:p>
          <a:p>
            <a:pPr marL="0" indent="0">
              <a:buNone/>
            </a:pPr>
            <a:r>
              <a:rPr lang="en-US" sz="1400" dirty="0" smtClean="0"/>
              <a:t>2</a:t>
            </a:r>
            <a:r>
              <a:rPr lang="ru-RU" sz="1400" dirty="0" smtClean="0"/>
              <a:t> -</a:t>
            </a:r>
            <a:r>
              <a:rPr lang="en-US" sz="1400" dirty="0" smtClean="0"/>
              <a:t> Italy</a:t>
            </a:r>
            <a:r>
              <a:rPr lang="ru-RU" sz="1400" dirty="0" smtClean="0"/>
              <a:t>, </a:t>
            </a:r>
            <a:r>
              <a:rPr lang="en-US" sz="1400" dirty="0" smtClean="0"/>
              <a:t>Russia</a:t>
            </a:r>
            <a:r>
              <a:rPr lang="ru-RU" sz="1400" dirty="0" smtClean="0"/>
              <a:t>, </a:t>
            </a:r>
            <a:r>
              <a:rPr lang="en-US" sz="1400" dirty="0" smtClean="0"/>
              <a:t>Philippines</a:t>
            </a:r>
            <a:r>
              <a:rPr lang="ru-RU" sz="1400" dirty="0" smtClean="0"/>
              <a:t>, </a:t>
            </a:r>
            <a:r>
              <a:rPr lang="en-US" sz="1400" dirty="0" smtClean="0"/>
              <a:t>UK</a:t>
            </a:r>
          </a:p>
          <a:p>
            <a:pPr marL="0" indent="0">
              <a:buNone/>
            </a:pPr>
            <a:r>
              <a:rPr lang="en-US" sz="1400" dirty="0" smtClean="0"/>
              <a:t>1 </a:t>
            </a:r>
            <a:r>
              <a:rPr lang="ru-RU" sz="1400" dirty="0" smtClean="0"/>
              <a:t> - </a:t>
            </a:r>
            <a:r>
              <a:rPr lang="en-US" sz="1400" dirty="0" smtClean="0"/>
              <a:t>Nepal</a:t>
            </a:r>
            <a:r>
              <a:rPr lang="ru-RU" sz="1400" dirty="0" smtClean="0"/>
              <a:t>,</a:t>
            </a:r>
            <a:r>
              <a:rPr lang="ru-RU" sz="1400" dirty="0"/>
              <a:t> </a:t>
            </a:r>
            <a:r>
              <a:rPr lang="en-US" sz="1400" dirty="0" smtClean="0"/>
              <a:t>Cambodia</a:t>
            </a:r>
            <a:r>
              <a:rPr lang="ru-RU" sz="1400" dirty="0" smtClean="0"/>
              <a:t>, </a:t>
            </a:r>
            <a:r>
              <a:rPr lang="en-US" sz="1400" dirty="0" smtClean="0"/>
              <a:t> Spain</a:t>
            </a:r>
            <a:r>
              <a:rPr lang="ru-RU" sz="1400" dirty="0" smtClean="0"/>
              <a:t>,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 smtClean="0"/>
              <a:t>Finland</a:t>
            </a:r>
            <a:r>
              <a:rPr lang="ru-RU" sz="1400" dirty="0" smtClean="0"/>
              <a:t>, </a:t>
            </a:r>
            <a:r>
              <a:rPr lang="en-US" sz="1400" dirty="0" smtClean="0"/>
              <a:t>1 Sweden</a:t>
            </a:r>
            <a:r>
              <a:rPr lang="ru-RU" sz="1400" dirty="0" smtClean="0"/>
              <a:t>,</a:t>
            </a:r>
            <a:r>
              <a:rPr lang="en-US" sz="1400" dirty="0" smtClean="0"/>
              <a:t> Sri Lanka</a:t>
            </a:r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86123"/>
            <a:ext cx="6840760" cy="857250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</a:rPr>
              <a:t>Заболеваемость </a:t>
            </a:r>
            <a:r>
              <a:rPr lang="ru-RU" sz="2200" b="1" dirty="0" err="1" smtClean="0">
                <a:solidFill>
                  <a:schemeClr val="tx2">
                    <a:lumMod val="75000"/>
                  </a:schemeClr>
                </a:solidFill>
              </a:rPr>
              <a:t>коронавирусной</a:t>
            </a: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</a:rPr>
              <a:t> инфекцией, вызванной новым вирусом 2019-nCoV в  мире </a:t>
            </a:r>
            <a:br>
              <a:rPr lang="ru-RU" sz="2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</a:rPr>
              <a:t>на 4 февраля 2020</a:t>
            </a:r>
            <a:endParaRPr lang="ru-RU" sz="2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762712078"/>
              </p:ext>
            </p:extLst>
          </p:nvPr>
        </p:nvGraphicFramePr>
        <p:xfrm>
          <a:off x="3044823" y="1327454"/>
          <a:ext cx="60960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04248" y="1143373"/>
            <a:ext cx="220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Число случаев в тыс.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4515966"/>
            <a:ext cx="2528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427 летальных исходов</a:t>
            </a:r>
            <a:endParaRPr lang="ru-RU" b="1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97917" y="1923678"/>
            <a:ext cx="1008112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39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9854"/>
            <a:ext cx="8229600" cy="857250"/>
          </a:xfrm>
        </p:spPr>
        <p:txBody>
          <a:bodyPr>
            <a:normAutofit/>
          </a:bodyPr>
          <a:lstStyle/>
          <a:p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</a:rPr>
              <a:t>Коронавирусы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3" y="1491629"/>
            <a:ext cx="3689857" cy="262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43791" y="1347613"/>
            <a:ext cx="520020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Инактивируются:</a:t>
            </a:r>
          </a:p>
          <a:p>
            <a:r>
              <a:rPr lang="ru-RU" dirty="0" smtClean="0"/>
              <a:t>При нагревании (+56 °С) в течение десяти минут; </a:t>
            </a:r>
          </a:p>
          <a:p>
            <a:r>
              <a:rPr lang="ru-RU" dirty="0" smtClean="0"/>
              <a:t>При УФ-излучении - за 15 минут;</a:t>
            </a:r>
          </a:p>
          <a:p>
            <a:r>
              <a:rPr lang="ru-RU" dirty="0" smtClean="0"/>
              <a:t>При действии органических </a:t>
            </a:r>
            <a:r>
              <a:rPr lang="ru-RU" dirty="0" err="1" smtClean="0"/>
              <a:t>жирорастворителей</a:t>
            </a:r>
            <a:r>
              <a:rPr lang="ru-RU" dirty="0" smtClean="0"/>
              <a:t> и детергентов — в течение нескольких минут;</a:t>
            </a:r>
            <a:endParaRPr lang="ru-RU" dirty="0"/>
          </a:p>
          <a:p>
            <a:r>
              <a:rPr lang="ru-RU" dirty="0" smtClean="0"/>
              <a:t>Погибают мгновенно под воздействием </a:t>
            </a:r>
            <a:r>
              <a:rPr lang="ru-RU" dirty="0" err="1" smtClean="0"/>
              <a:t>дезинфектантов</a:t>
            </a:r>
            <a:r>
              <a:rPr lang="ru-RU" dirty="0" smtClean="0"/>
              <a:t>. </a:t>
            </a:r>
          </a:p>
          <a:p>
            <a:r>
              <a:rPr lang="ru-RU" b="1" dirty="0" smtClean="0"/>
              <a:t>Остаются жизнеспособными: </a:t>
            </a:r>
          </a:p>
          <a:p>
            <a:r>
              <a:rPr lang="ru-RU" dirty="0" smtClean="0"/>
              <a:t>На предметах из пластика - до двух суток; </a:t>
            </a:r>
          </a:p>
          <a:p>
            <a:r>
              <a:rPr lang="ru-RU" dirty="0" smtClean="0"/>
              <a:t>в канализационных водах – до четырех суток;</a:t>
            </a:r>
          </a:p>
          <a:p>
            <a:r>
              <a:rPr lang="ru-RU" dirty="0" smtClean="0"/>
              <a:t>во внешней среде при +33 °С до 16 часов; </a:t>
            </a:r>
          </a:p>
          <a:p>
            <a:r>
              <a:rPr lang="ru-RU" dirty="0" smtClean="0"/>
              <a:t>сохраняются в составе аэрозоля 8-10 часов;</a:t>
            </a:r>
          </a:p>
          <a:p>
            <a:r>
              <a:rPr lang="ru-RU" dirty="0" smtClean="0"/>
              <a:t>в воде — до 9 суток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119805"/>
            <a:ext cx="30923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1600" dirty="0" smtClean="0"/>
              <a:t>Peiris et al., Nature medicine, 2005</a:t>
            </a:r>
            <a:endParaRPr lang="da-DK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1814" y="4549256"/>
            <a:ext cx="3578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>
                <a:solidFill>
                  <a:prstClr val="black"/>
                </a:solidFill>
              </a:rPr>
              <a:t>Широбоков</a:t>
            </a:r>
            <a:r>
              <a:rPr lang="ru-RU" sz="1200" dirty="0">
                <a:solidFill>
                  <a:prstClr val="black"/>
                </a:solidFill>
              </a:rPr>
              <a:t> В. П. Медицинская микробиология, вирусология и иммунология. </a:t>
            </a:r>
            <a:r>
              <a:rPr lang="ru-RU" sz="1200" dirty="0" smtClean="0">
                <a:solidFill>
                  <a:prstClr val="black"/>
                </a:solidFill>
              </a:rPr>
              <a:t>Нова </a:t>
            </a:r>
            <a:r>
              <a:rPr lang="ru-RU" sz="1200" dirty="0">
                <a:solidFill>
                  <a:prstClr val="black"/>
                </a:solidFill>
              </a:rPr>
              <a:t>Книга, 2015. — С. 504—505.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699542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Наличие «короны» из S-белков обуславливает сравнительно низкую живучесть вируса в открытом пространстве. </a:t>
            </a:r>
            <a:r>
              <a:rPr lang="ru-RU" sz="2000" b="1" dirty="0" smtClean="0">
                <a:solidFill>
                  <a:prstClr val="black"/>
                </a:solidFill>
              </a:rPr>
              <a:t>Оптимальна </a:t>
            </a:r>
            <a:r>
              <a:rPr lang="ru-RU" sz="2000" b="1" dirty="0">
                <a:solidFill>
                  <a:prstClr val="black"/>
                </a:solidFill>
              </a:rPr>
              <a:t>зона </a:t>
            </a:r>
            <a:r>
              <a:rPr lang="ru-RU" sz="2000" b="1" dirty="0" err="1">
                <a:solidFill>
                  <a:prstClr val="black"/>
                </a:solidFill>
              </a:rPr>
              <a:t>pH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</a:rPr>
              <a:t>7,0—7,5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192452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952" y="123478"/>
            <a:ext cx="8229600" cy="52956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ЭПИДЕМИОЛОГИЧЕСКАЯ ХАРАКТЕРИСТИКА 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699542"/>
            <a:ext cx="882047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/>
              <a:t>Природный резервуар</a:t>
            </a:r>
            <a:r>
              <a:rPr lang="ru-RU" sz="2200" dirty="0" smtClean="0"/>
              <a:t>: не установлен (2019-nCoV  является рекомбинантным вирусом между </a:t>
            </a:r>
            <a:r>
              <a:rPr lang="ru-RU" sz="2200" dirty="0" err="1" smtClean="0"/>
              <a:t>коронавирусом</a:t>
            </a:r>
            <a:r>
              <a:rPr lang="ru-RU" sz="2200" dirty="0" smtClean="0"/>
              <a:t> летучей мыши и </a:t>
            </a:r>
            <a:r>
              <a:rPr lang="ru-RU" sz="2200" dirty="0" err="1" smtClean="0"/>
              <a:t>коронавирусом</a:t>
            </a:r>
            <a:r>
              <a:rPr lang="ru-RU" sz="2200" dirty="0" smtClean="0"/>
              <a:t> неизвестного происхождения)</a:t>
            </a:r>
          </a:p>
          <a:p>
            <a:r>
              <a:rPr lang="ru-RU" sz="2200" b="1" dirty="0" smtClean="0"/>
              <a:t>Основным источником инфекции </a:t>
            </a:r>
            <a:r>
              <a:rPr lang="ru-RU" sz="2200" dirty="0" smtClean="0"/>
              <a:t>является больной человек, в том числе находящийся в инкубационном периоде заболевания</a:t>
            </a:r>
          </a:p>
          <a:p>
            <a:r>
              <a:rPr lang="ru-RU" sz="2200" b="1" dirty="0" smtClean="0"/>
              <a:t>Пути передачи</a:t>
            </a:r>
            <a:r>
              <a:rPr lang="ru-RU" sz="2200" dirty="0" smtClean="0"/>
              <a:t>: воздушно-капельный, воздушно-пылевой и контактный. От человека к человеку вирус передается при тесном контакте. </a:t>
            </a:r>
          </a:p>
          <a:p>
            <a:r>
              <a:rPr lang="ru-RU" sz="2200" b="1" dirty="0" smtClean="0"/>
              <a:t>Факторы передачи</a:t>
            </a:r>
            <a:r>
              <a:rPr lang="ru-RU" sz="2200" dirty="0" smtClean="0"/>
              <a:t>: воздух, пищевые продукты и предметы обихода, контаминированные 2019-nCoV.</a:t>
            </a:r>
          </a:p>
          <a:p>
            <a:r>
              <a:rPr lang="ru-RU" sz="2200" dirty="0" smtClean="0"/>
              <a:t>Установлена роль инфекции, вызванной 2019-nCoV, как инфекции, связанной с оказанием медицинской помощи. </a:t>
            </a:r>
          </a:p>
          <a:p>
            <a:r>
              <a:rPr lang="ru-RU" sz="2200" b="1" dirty="0" smtClean="0"/>
              <a:t>Летальность</a:t>
            </a:r>
            <a:r>
              <a:rPr lang="ru-RU" sz="2200" dirty="0" smtClean="0"/>
              <a:t>: 2.06 %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955967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4873" y="195486"/>
            <a:ext cx="1562421" cy="156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31640" y="162956"/>
            <a:ext cx="7643192" cy="85725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Прирост заражённых и пациентов с подозрением на вирус по дням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8" name="Picture 4" descr="https://upload.wikimedia.org/wikipedia/commons/thumb/c/ce/%D0%93%D1%80%D0%B0%D1%84%D0%B8%D0%BA_%D1%80%D0%B0%D1%81%D0%BF%D1%80%D0%BE%D1%81%D1%82%D1%80%D0%B0%D0%BD%D0%B5%D0%BD%D0%B8%D1%8F_%D0%BF%D0%BD%D0%B5%D0%B2%D0%BC%D0%BE%D0%BD%D0%B8%D0%B8_%D0%BD%D0%BE%D0%B2%D0%BE%D0%B3%D0%BE_%D0%BA%D0%BE%D1%80%D0%BE%D0%BD%D0%B0%D0%B2%D0%B8%D1%80%D1%83%D1%81%D0%B0.png/651px-%D0%93%D1%80%D0%B0%D1%84%D0%B8%D0%BA_%D1%80%D0%B0%D1%81%D0%BF%D1%80%D0%BE%D1%81%D1%82%D1%80%D0%B0%D0%BD%D0%B5%D0%BD%D0%B8%D1%8F_%D0%BF%D0%BD%D0%B5%D0%B2%D0%BC%D0%BE%D0%BD%D0%B8%D0%B8_%D0%BD%D0%BE%D0%B2%D0%BE%D0%B3%D0%BE_%D0%BA%D0%BE%D1%80%D0%BE%D0%BD%D0%B0%D0%B2%D0%B8%D1%80%D1%83%D1%81%D0%B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75606"/>
            <a:ext cx="6992864" cy="299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4485456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QQ - https://news.qq.com/zt2020/page/feiyan.htm, Общественное достояние, https://commons.wikimedia.org/w/index.php?curid=86414447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36221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Сравнение темпов роста числа заражённых 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2019-nCoV в 2020г и SARS-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CoV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в 2003г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6" y="1005576"/>
            <a:ext cx="4105275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08587" y="1038092"/>
            <a:ext cx="42119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000" dirty="0" smtClean="0"/>
              <a:t>Генетическая последовательность 2019-CoV сходна с последовательностью SARS-</a:t>
            </a:r>
            <a:r>
              <a:rPr lang="ru-RU" sz="2000" dirty="0" err="1" smtClean="0"/>
              <a:t>CoV</a:t>
            </a:r>
            <a:r>
              <a:rPr lang="ru-RU" sz="2000" dirty="0" smtClean="0"/>
              <a:t> по меньшей мере на 70%. </a:t>
            </a:r>
          </a:p>
          <a:p>
            <a:endParaRPr lang="ru-RU" sz="2000" dirty="0" smtClean="0"/>
          </a:p>
          <a:p>
            <a:r>
              <a:rPr lang="ru-RU" sz="2000" dirty="0" smtClean="0"/>
              <a:t>Филогенетический анализ последовательности генома 2019-nCoV показал, что вирус </a:t>
            </a:r>
            <a:r>
              <a:rPr lang="ru-RU" sz="2000" dirty="0" err="1" smtClean="0"/>
              <a:t>кластеризуется</a:t>
            </a:r>
            <a:r>
              <a:rPr lang="ru-RU" sz="2000" dirty="0" smtClean="0"/>
              <a:t> с другими </a:t>
            </a:r>
            <a:r>
              <a:rPr lang="ru-RU" sz="2000" dirty="0" err="1" smtClean="0"/>
              <a:t>коронавирусами</a:t>
            </a:r>
            <a:r>
              <a:rPr lang="ru-RU" sz="2000" dirty="0" smtClean="0"/>
              <a:t>, родственными SARS-</a:t>
            </a:r>
            <a:r>
              <a:rPr lang="ru-RU" sz="2000" dirty="0" err="1" smtClean="0"/>
              <a:t>CoV</a:t>
            </a:r>
            <a:r>
              <a:rPr lang="ru-RU" sz="2000" dirty="0" smtClean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28567" y="470931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err="1" smtClean="0"/>
              <a:t>Knvul</a:t>
            </a:r>
            <a:r>
              <a:rPr lang="en-US" sz="1400" dirty="0" smtClean="0"/>
              <a:t> Sheikh, Derek Watkins, </a:t>
            </a:r>
            <a:r>
              <a:rPr lang="en-US" sz="1400" dirty="0" err="1" smtClean="0"/>
              <a:t>Jin</a:t>
            </a:r>
            <a:r>
              <a:rPr lang="en-US" sz="1400" dirty="0" smtClean="0"/>
              <a:t> Wu and Mika </a:t>
            </a:r>
            <a:r>
              <a:rPr lang="en-US" sz="1400" dirty="0" err="1" smtClean="0"/>
              <a:t>Gröndahl</a:t>
            </a:r>
            <a:endParaRPr lang="ru-RU" sz="14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3147814"/>
            <a:ext cx="986359" cy="986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979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14924"/>
            <a:ext cx="8229600" cy="85725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Группы риска</a:t>
            </a:r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1200151"/>
            <a:ext cx="5256584" cy="3801869"/>
          </a:xfrm>
        </p:spPr>
        <p:txBody>
          <a:bodyPr>
            <a:normAutofit fontScale="55000" lnSpcReduction="20000"/>
          </a:bodyPr>
          <a:lstStyle/>
          <a:p>
            <a:r>
              <a:rPr lang="ru-RU" sz="3800" dirty="0" smtClean="0"/>
              <a:t>Жители Восточной и Юго- Восточной Азии или лица, посещающие эту территорию </a:t>
            </a:r>
          </a:p>
          <a:p>
            <a:r>
              <a:rPr lang="ru-RU" sz="3800" dirty="0" smtClean="0"/>
              <a:t>Лица, имеющие тесные контакты с больными (лихорадка, кашель, одышка) пассажирами или гостями, приезжающими из стран Восточной и Юго-Восточной Азии или сопредельных стран</a:t>
            </a:r>
          </a:p>
          <a:p>
            <a:r>
              <a:rPr lang="ru-RU" sz="3800" dirty="0" smtClean="0"/>
              <a:t>Лица, тесно контактировавшие с больным или с больными, у которых подозревают инфекцию вызванную </a:t>
            </a:r>
            <a:r>
              <a:rPr lang="ru-RU" sz="3800" dirty="0" err="1" smtClean="0"/>
              <a:t>коронавирусом</a:t>
            </a:r>
            <a:r>
              <a:rPr lang="ru-RU" sz="3800" dirty="0" smtClean="0"/>
              <a:t> 2019-nCoV</a:t>
            </a:r>
          </a:p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987" y="2139702"/>
            <a:ext cx="3648745" cy="2610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95486"/>
            <a:ext cx="1850454" cy="185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6721"/>
            <a:ext cx="2894751" cy="180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933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28651" y="411510"/>
            <a:ext cx="7886700" cy="576548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Стандартное определение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случая заболевания новой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коронавирусной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 инфекции 2019-nCoV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2414" y="1275606"/>
            <a:ext cx="863917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Подозрительный</a:t>
            </a:r>
            <a:r>
              <a:rPr lang="ru-RU" dirty="0" smtClean="0"/>
              <a:t> на инфекцию, вызванную 2019-nCoV, случай:</a:t>
            </a:r>
          </a:p>
          <a:p>
            <a:r>
              <a:rPr lang="ru-RU" dirty="0" smtClean="0"/>
              <a:t>-	наличие клинических проявлений острой респираторной инфекции, бронхита, пневмонии в сочетании со следующими данными эпидемиологического анамнеза:</a:t>
            </a:r>
          </a:p>
          <a:p>
            <a:r>
              <a:rPr lang="ru-RU" dirty="0" smtClean="0"/>
              <a:t>-	посещение за последние 14 дней до появления симптомов </a:t>
            </a:r>
            <a:r>
              <a:rPr lang="ru-RU" dirty="0" err="1" smtClean="0"/>
              <a:t>эпидемиологически</a:t>
            </a:r>
            <a:r>
              <a:rPr lang="ru-RU" dirty="0" smtClean="0"/>
              <a:t> неблагополучных по 2019-nCoV стран и регионов (главным образом г. Ухань, КНР);</a:t>
            </a:r>
          </a:p>
          <a:p>
            <a:r>
              <a:rPr lang="ru-RU" dirty="0" smtClean="0"/>
              <a:t>-	наличие тесных контактов за последние 14 дней с лицами, находящимися под наблюдением по инфекции, вызванной новым коронавирусом2019-nCoV, которые в последующем заболели;</a:t>
            </a:r>
          </a:p>
          <a:p>
            <a:r>
              <a:rPr lang="ru-RU" dirty="0" smtClean="0"/>
              <a:t>-	наличие тесных контактов за последние 14 дней с лицами, у которых лабораторно подтвержден диагноз 2019-nCoV.</a:t>
            </a:r>
          </a:p>
        </p:txBody>
      </p:sp>
    </p:spTree>
    <p:extLst>
      <p:ext uri="{BB962C8B-B14F-4D97-AF65-F5344CB8AC3E}">
        <p14:creationId xmlns:p14="http://schemas.microsoft.com/office/powerpoint/2010/main" val="3078925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0228" y="987574"/>
            <a:ext cx="858179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Вероятный случай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Случай, соответствующий определению подозрительного случая, при котором результат лабораторного исследования на наличие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2019-nCoV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является сомнительным или положительный результат тестирования на </a:t>
            </a:r>
            <a:r>
              <a:rPr lang="ru-RU" dirty="0" err="1" smtClean="0">
                <a:solidFill>
                  <a:prstClr val="black"/>
                </a:solidFill>
              </a:rPr>
              <a:t>коронавирусы</a:t>
            </a:r>
            <a:endParaRPr lang="ru-RU" dirty="0" smtClean="0">
              <a:solidFill>
                <a:prstClr val="black"/>
              </a:solidFill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ru-RU" dirty="0" smtClean="0">
                <a:solidFill>
                  <a:prstClr val="black"/>
                </a:solidFill>
              </a:rPr>
              <a:t>Наличие </a:t>
            </a:r>
            <a:r>
              <a:rPr lang="ru-RU" dirty="0">
                <a:solidFill>
                  <a:prstClr val="black"/>
                </a:solidFill>
              </a:rPr>
              <a:t>клинических проявлений тяжелой пневмонии, ОРДС, сепсиса в сочетании с данными эпидемиологического анамнеза (см. выше</a:t>
            </a:r>
            <a:r>
              <a:rPr lang="ru-RU" dirty="0" smtClean="0">
                <a:solidFill>
                  <a:prstClr val="black"/>
                </a:solidFill>
              </a:rPr>
              <a:t>).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37774" y="195486"/>
            <a:ext cx="7886700" cy="5765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Стандартное определение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случаязаболевания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 новой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коронавирусной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 инфекции 2019-nCoV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0229" y="3012218"/>
            <a:ext cx="858179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b="1" dirty="0">
                <a:solidFill>
                  <a:srgbClr val="FF0000"/>
                </a:solidFill>
              </a:rPr>
              <a:t>Подтвержденный случай инфекции, вызванной 2019-nCoV: 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lvl="0">
              <a:defRPr/>
            </a:pPr>
            <a:r>
              <a:rPr lang="ru-RU" dirty="0" smtClean="0">
                <a:solidFill>
                  <a:prstClr val="black"/>
                </a:solidFill>
              </a:rPr>
              <a:t>1</a:t>
            </a:r>
            <a:r>
              <a:rPr lang="ru-RU" dirty="0">
                <a:solidFill>
                  <a:prstClr val="black"/>
                </a:solidFill>
              </a:rPr>
              <a:t>.  Наличие клинических проявлений острой респираторной инфекции,</a:t>
            </a: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</a:rPr>
              <a:t>бронхита, пневмонии в сочетании с данными эпидемиологического анамнеза (см. выше).</a:t>
            </a: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</a:rPr>
              <a:t>2</a:t>
            </a:r>
            <a:r>
              <a:rPr lang="ru-RU" dirty="0" smtClean="0">
                <a:solidFill>
                  <a:prstClr val="black"/>
                </a:solidFill>
              </a:rPr>
              <a:t>.    Положительные </a:t>
            </a:r>
            <a:r>
              <a:rPr lang="ru-RU" dirty="0">
                <a:solidFill>
                  <a:prstClr val="black"/>
                </a:solidFill>
              </a:rPr>
              <a:t>результаты лабораторных тестов на наличие РНК 2019-nCoV методом полимеразной цепной реакции (ПЦР).</a:t>
            </a:r>
          </a:p>
        </p:txBody>
      </p:sp>
    </p:spTree>
    <p:extLst>
      <p:ext uri="{BB962C8B-B14F-4D97-AF65-F5344CB8AC3E}">
        <p14:creationId xmlns:p14="http://schemas.microsoft.com/office/powerpoint/2010/main" val="3595898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79512" y="160129"/>
            <a:ext cx="8964488" cy="57654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Рекомендации для медицинских работников при подозрении на случай инфекции, вызванного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2019-nCoV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735546"/>
            <a:ext cx="883532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 выявлении подозрительного случая необходимо обратиться в территориальный орган Роспотребнадзора  или ФБУЗ «Центр гигиены и эпидемиологии» в субъекте РФ. 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Требования к образцам биоматериала от людей для лабораторной диагностики: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Тип образца – мазок из носоглотки и ротоглотки.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Сбор материала осуществляется с помощью тампонов.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Носоглоточные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орофарингеальные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тампоны должны быть помещены в одну пробирку для увеличения вирусной нагрузки.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Транспортировка биоматериала осуществляется в транспортной среде, содержащей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антибиотиковые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противогрибковые добавки.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Условия транспортировки:  +4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°С (при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хранении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 5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дней – при - 70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°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Собранные образцы должны рассматриваться как потенциально опасные.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Персонал, который собирает или перевозит образцы, должен соблюдать требования как при работе с микроорганизмами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II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группы патогенности.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2728795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675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Дифференциальная диагностика 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91132" y="915566"/>
            <a:ext cx="4452876" cy="479822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Проводят исследования методом ПЦР на возбудители респираторных инфекций: 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251520" y="1408484"/>
            <a:ext cx="4392488" cy="296346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вирусы гриппа типа А и В,</a:t>
            </a:r>
          </a:p>
          <a:p>
            <a:r>
              <a:rPr lang="ru-RU" dirty="0" smtClean="0"/>
              <a:t>респираторно-синцитиальный вирус (РСВ),</a:t>
            </a:r>
          </a:p>
          <a:p>
            <a:r>
              <a:rPr lang="ru-RU" dirty="0" smtClean="0"/>
              <a:t>вирусы </a:t>
            </a:r>
            <a:r>
              <a:rPr lang="ru-RU" dirty="0" err="1" smtClean="0"/>
              <a:t>парагриппа</a:t>
            </a:r>
            <a:r>
              <a:rPr lang="ru-RU" dirty="0" smtClean="0"/>
              <a:t>,</a:t>
            </a:r>
          </a:p>
          <a:p>
            <a:r>
              <a:rPr lang="ru-RU" dirty="0" err="1" smtClean="0"/>
              <a:t>риновирусы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аденовирусы, </a:t>
            </a:r>
          </a:p>
          <a:p>
            <a:r>
              <a:rPr lang="ru-RU" dirty="0" smtClean="0"/>
              <a:t>Человеческие </a:t>
            </a:r>
            <a:r>
              <a:rPr lang="ru-RU" dirty="0" err="1" smtClean="0"/>
              <a:t>метапневмовирусы</a:t>
            </a:r>
            <a:r>
              <a:rPr lang="ru-RU" dirty="0" smtClean="0"/>
              <a:t>, </a:t>
            </a:r>
          </a:p>
          <a:p>
            <a:r>
              <a:rPr lang="ru-RU" dirty="0" smtClean="0"/>
              <a:t>MERS-</a:t>
            </a:r>
            <a:r>
              <a:rPr lang="ru-RU" dirty="0" err="1" smtClean="0"/>
              <a:t>CoV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860032" y="771550"/>
            <a:ext cx="4041775" cy="47982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Микробиологическая диагностика: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860032" y="1387688"/>
            <a:ext cx="4041775" cy="296346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(</a:t>
            </a:r>
            <a:r>
              <a:rPr lang="ru-RU" dirty="0" err="1" smtClean="0"/>
              <a:t>культуральное</a:t>
            </a:r>
            <a:r>
              <a:rPr lang="ru-RU" dirty="0" smtClean="0"/>
              <a:t> исследование) и/или ПЦР- диагностики на </a:t>
            </a:r>
          </a:p>
          <a:p>
            <a:r>
              <a:rPr lang="ru-RU" dirty="0" err="1" smtClean="0"/>
              <a:t>Streptococcus</a:t>
            </a:r>
            <a:r>
              <a:rPr lang="ru-RU" dirty="0" smtClean="0"/>
              <a:t> </a:t>
            </a:r>
            <a:r>
              <a:rPr lang="ru-RU" dirty="0" err="1" smtClean="0"/>
              <a:t>pneumoniae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Haemophilus</a:t>
            </a:r>
            <a:r>
              <a:rPr lang="ru-RU" dirty="0" smtClean="0"/>
              <a:t> </a:t>
            </a:r>
            <a:r>
              <a:rPr lang="ru-RU" dirty="0" err="1" smtClean="0"/>
              <a:t>influenzaetype</a:t>
            </a:r>
            <a:r>
              <a:rPr lang="ru-RU" dirty="0" smtClean="0"/>
              <a:t> B, </a:t>
            </a:r>
          </a:p>
          <a:p>
            <a:r>
              <a:rPr lang="ru-RU" dirty="0" err="1" smtClean="0"/>
              <a:t>Legionella</a:t>
            </a:r>
            <a:r>
              <a:rPr lang="ru-RU" dirty="0" smtClean="0"/>
              <a:t> </a:t>
            </a:r>
            <a:r>
              <a:rPr lang="ru-RU" dirty="0" err="1" smtClean="0"/>
              <a:t>pneumophila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иные возбудители бактериальных респираторных инфекций нижних дыхательных путей.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6439" y="4371950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Для экспресс- диагностики могут использоваться экспресс-тесты по выявлению пневмококковой и </a:t>
            </a:r>
            <a:r>
              <a:rPr lang="ru-RU" b="1" dirty="0" err="1" smtClean="0"/>
              <a:t>легионеллезной</a:t>
            </a:r>
            <a:r>
              <a:rPr lang="ru-RU" b="1" dirty="0" smtClean="0"/>
              <a:t> </a:t>
            </a:r>
            <a:r>
              <a:rPr lang="ru-RU" b="1" dirty="0" err="1" smtClean="0"/>
              <a:t>антигенурии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800" b="90000" l="5200" r="93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211710"/>
            <a:ext cx="2064767" cy="206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014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77" y="793477"/>
            <a:ext cx="2520975" cy="40505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3" name="Номер слайда 4"/>
          <p:cNvSpPr>
            <a:spLocks noGrp="1"/>
          </p:cNvSpPr>
          <p:nvPr>
            <p:ph type="sldNum" sz="quarter" idx="11"/>
          </p:nvPr>
        </p:nvSpPr>
        <p:spPr bwMode="auto">
          <a:xfrm>
            <a:off x="8382000" y="4857751"/>
            <a:ext cx="762000" cy="1833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SzPct val="60000"/>
              <a:buFont typeface="Wingdings" pitchFamily="2" charset="2"/>
              <a:buChar char=""/>
              <a:defRPr sz="2100"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60000"/>
              <a:buFont typeface="Wingdings" pitchFamily="2" charset="2"/>
              <a:buChar char=""/>
              <a:defRPr sz="1900"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"/>
              <a:defRPr sz="1700"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"/>
              <a:defRPr sz="1600"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fld id="{0BF7A7C8-9971-4B53-A8EA-977BD5258C4D}" type="slidenum">
              <a:rPr lang="ru-RU" altLang="ru-RU" sz="1200" smtClean="0">
                <a:latin typeface="Arial" pitchFamily="34" charset="0"/>
                <a:cs typeface="Arial" pitchFamily="34" charset="0"/>
              </a:rPr>
              <a:pPr eaLnBrk="1" hangingPunct="1">
                <a:spcBef>
                  <a:spcPct val="0"/>
                </a:spcBef>
                <a:buSzTx/>
                <a:buFontTx/>
                <a:buNone/>
              </a:pPr>
              <a:t>15</a:t>
            </a:fld>
            <a:endParaRPr lang="ru-RU" altLang="ru-RU" sz="120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23811624"/>
              </p:ext>
            </p:extLst>
          </p:nvPr>
        </p:nvGraphicFramePr>
        <p:xfrm>
          <a:off x="1259632" y="195486"/>
          <a:ext cx="8462838" cy="475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83976" y="133824"/>
            <a:ext cx="19757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Патогенез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1417908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1857"/>
            <a:ext cx="8229600" cy="74295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Основные клинические признаки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131590"/>
            <a:ext cx="8229600" cy="3703320"/>
          </a:xfr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-повышение температуры тела (&gt;90%);</a:t>
            </a:r>
          </a:p>
          <a:p>
            <a:r>
              <a:rPr lang="ru-RU" dirty="0" smtClean="0"/>
              <a:t>-кашель (сухой или с небольшим количеством мокроты) в 80 % случаев;</a:t>
            </a:r>
          </a:p>
          <a:p>
            <a:r>
              <a:rPr lang="ru-RU" dirty="0" smtClean="0"/>
              <a:t>-одышка  (15-55%);</a:t>
            </a:r>
          </a:p>
          <a:p>
            <a:r>
              <a:rPr lang="ru-RU" dirty="0" smtClean="0"/>
              <a:t>-миалгии и утомляемость (44%);</a:t>
            </a:r>
          </a:p>
          <a:p>
            <a:r>
              <a:rPr lang="ru-RU" dirty="0" smtClean="0"/>
              <a:t>-ощущение заложенности в грудной клетке (&gt;20%).</a:t>
            </a:r>
          </a:p>
          <a:p>
            <a:r>
              <a:rPr lang="ru-RU" dirty="0" smtClean="0"/>
              <a:t>- диарея (30%)</a:t>
            </a:r>
          </a:p>
          <a:p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1243013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445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7494"/>
            <a:ext cx="8172400" cy="74295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Клинические варианты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2019-nCoV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инфекции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131590"/>
            <a:ext cx="8229600" cy="3703320"/>
          </a:xfr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Острая респираторная вирусная инфекция легкого течения;</a:t>
            </a:r>
          </a:p>
          <a:p>
            <a:r>
              <a:rPr lang="ru-RU" dirty="0" smtClean="0"/>
              <a:t>Пневмония без дыхательной недостаточности;</a:t>
            </a:r>
          </a:p>
          <a:p>
            <a:r>
              <a:rPr lang="ru-RU" dirty="0" smtClean="0"/>
              <a:t>Пневмония с острой дыхательной недостаточностью;</a:t>
            </a:r>
          </a:p>
          <a:p>
            <a:r>
              <a:rPr lang="ru-RU" dirty="0" smtClean="0"/>
              <a:t>Острый респираторный </a:t>
            </a:r>
            <a:r>
              <a:rPr lang="ru-RU" dirty="0" err="1" smtClean="0"/>
              <a:t>дистресс</a:t>
            </a:r>
            <a:r>
              <a:rPr lang="ru-RU" dirty="0" smtClean="0"/>
              <a:t>-синдром (ОРДС);</a:t>
            </a:r>
          </a:p>
          <a:p>
            <a:r>
              <a:rPr lang="ru-RU" dirty="0" smtClean="0"/>
              <a:t>Сепсис;</a:t>
            </a:r>
          </a:p>
          <a:p>
            <a:r>
              <a:rPr lang="ru-RU" dirty="0" smtClean="0"/>
              <a:t>Септический (инфекционно-токсический) шок.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1243013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596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423212"/>
            <a:ext cx="5113387" cy="2739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3198068"/>
            <a:ext cx="3682752" cy="857250"/>
          </a:xfrm>
        </p:spPr>
        <p:txBody>
          <a:bodyPr>
            <a:noAutofit/>
          </a:bodyPr>
          <a:lstStyle/>
          <a:p>
            <a:r>
              <a:rPr lang="ru-RU" sz="2400" dirty="0"/>
              <a:t>Общее число умерших и излеченных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6687" y="4568667"/>
            <a:ext cx="8685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1200" dirty="0" smtClean="0"/>
              <a:t>Отчёт Комитета здравоохранения провинции </a:t>
            </a:r>
            <a:r>
              <a:rPr lang="ru-RU" sz="1200" dirty="0" err="1" smtClean="0"/>
              <a:t>Хубэй</a:t>
            </a:r>
            <a:r>
              <a:rPr lang="ru-RU" sz="1200" dirty="0" smtClean="0"/>
              <a:t> о пневмонии нового </a:t>
            </a:r>
            <a:r>
              <a:rPr lang="ru-RU" sz="1200" dirty="0" err="1" smtClean="0"/>
              <a:t>коронавируса</a:t>
            </a:r>
            <a:r>
              <a:rPr lang="ru-RU" sz="1200" dirty="0" smtClean="0"/>
              <a:t> от 23 января (на китайском языке)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9399" y="4210591"/>
            <a:ext cx="8100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9.4 (среднее, дней) с момента госпитализации до дня наступления смерти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6688" y="123478"/>
            <a:ext cx="882980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У подавляющего большинства больных (80–90%) заболевание заканчивается выздоровлением </a:t>
            </a:r>
          </a:p>
          <a:p>
            <a:pPr algn="ctr"/>
            <a:r>
              <a:rPr lang="ru-RU" sz="2000" b="1" dirty="0" smtClean="0"/>
              <a:t>Иммунитет после перенесенного заболевания непродолжительный и не защищает от реинфекции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009" y="1203598"/>
            <a:ext cx="1994470" cy="1994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048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3096344" cy="85725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Лечение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472855325"/>
              </p:ext>
            </p:extLst>
          </p:nvPr>
        </p:nvGraphicFramePr>
        <p:xfrm>
          <a:off x="74906" y="843558"/>
          <a:ext cx="8928992" cy="4282792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656184"/>
                <a:gridCol w="1544766"/>
                <a:gridCol w="5728042"/>
              </a:tblGrid>
              <a:tr h="27780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Препарат (МНН)</a:t>
                      </a: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Формы выпуска</a:t>
                      </a: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Схемы назначения</a:t>
                      </a: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57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Умифеновир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Суспензия (для детей), таблетки</a:t>
                      </a: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0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по 200 мг 4 раза в день в течение 5 дней. У пациентов с развитием осложнений (пневмония, бронхит и др.) рекомендовано после 5 дневного курса продолжить прием препарата в разовой дозе 1 раз в неделю в течение 4 недель. При ТОРС по 200 мг 2 раза в день в течение 8-10 дней.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23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Рибавирин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Таблетки, капсулы.  </a:t>
                      </a: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0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2000 мг – нагрузочная доза.   Далее  4 дня по 1200 мг каждые 8 часов, 4-6 дней по 600 мг каждые 8 часов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Лопинавир</a:t>
                      </a:r>
                      <a:endParaRPr lang="ru-RU" sz="1600" b="1" dirty="0" smtClean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600" b="1" dirty="0" err="1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Ритонавир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Таблетки/суспензия</a:t>
                      </a: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0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Лечение: 400 мг </a:t>
                      </a:r>
                      <a:r>
                        <a:rPr lang="ru-RU" sz="1600" dirty="0" err="1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лопинавира</a:t>
                      </a: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/100 мг </a:t>
                      </a:r>
                      <a:r>
                        <a:rPr lang="ru-RU" sz="1600" dirty="0" err="1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ритонавира</a:t>
                      </a: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назначаются каждые 12 часов в течение 14 дней в </a:t>
                      </a:r>
                      <a:r>
                        <a:rPr lang="ru-RU" sz="1600" dirty="0" err="1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таблетированной</a:t>
                      </a: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форме. В случае невозможности перорального приема препаратов </a:t>
                      </a:r>
                      <a:r>
                        <a:rPr lang="ru-RU" sz="1600" dirty="0" err="1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Лопинавир</a:t>
                      </a: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600" dirty="0" err="1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ритонавир</a:t>
                      </a: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(400 мг </a:t>
                      </a:r>
                      <a:r>
                        <a:rPr lang="ru-RU" sz="1600" dirty="0" err="1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лопинавира</a:t>
                      </a: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/100 мг </a:t>
                      </a:r>
                      <a:r>
                        <a:rPr lang="ru-RU" sz="1600" dirty="0" err="1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ритонавира</a:t>
                      </a: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) вводится в виде суспензии (5 мл) каждые 12 часов в течение 14 дней через </a:t>
                      </a:r>
                      <a:r>
                        <a:rPr lang="ru-RU" sz="1600" dirty="0" err="1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назогастральный</a:t>
                      </a: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зонд</a:t>
                      </a: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Рекомбинантный интерферон бета-1b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Препарат для подкожного введения</a:t>
                      </a: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0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Лечение: 0.25 мг/мл (8 млн МЕ) подкожно в течение 14 дней (всего 7 инъекций).</a:t>
                      </a:r>
                    </a:p>
                    <a:p>
                      <a:pPr indent="1800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9795" marR="19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55776" y="51470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На сегодня нет доказательств эффективности применения при 2019-nCoV каких-либо этиотропных препаратов. 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67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Предпочтительная терапия при поражении нижних отделов респираторного тракта (пневмония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9622"/>
            <a:ext cx="8229600" cy="2451718"/>
          </a:xfrm>
        </p:spPr>
        <p:txBody>
          <a:bodyPr>
            <a:noAutofit/>
          </a:bodyPr>
          <a:lstStyle/>
          <a:p>
            <a:r>
              <a:rPr lang="ru-RU" sz="2400" dirty="0" smtClean="0"/>
              <a:t>амоксициллин/</a:t>
            </a:r>
            <a:r>
              <a:rPr lang="ru-RU" sz="2400" dirty="0" err="1" smtClean="0"/>
              <a:t>клавуланат</a:t>
            </a:r>
            <a:r>
              <a:rPr lang="ru-RU" sz="2400" dirty="0" smtClean="0"/>
              <a:t>, </a:t>
            </a:r>
          </a:p>
          <a:p>
            <a:r>
              <a:rPr lang="ru-RU" sz="2400" dirty="0" err="1" smtClean="0"/>
              <a:t>левофлоксацин</a:t>
            </a:r>
            <a:r>
              <a:rPr lang="ru-RU" sz="2400" dirty="0" smtClean="0"/>
              <a:t>, </a:t>
            </a:r>
          </a:p>
          <a:p>
            <a:r>
              <a:rPr lang="ru-RU" sz="2400" dirty="0" err="1" smtClean="0"/>
              <a:t>моксифлоксацин</a:t>
            </a:r>
            <a:r>
              <a:rPr lang="ru-RU" sz="2400" dirty="0" smtClean="0"/>
              <a:t>, </a:t>
            </a:r>
          </a:p>
          <a:p>
            <a:r>
              <a:rPr lang="ru-RU" sz="2400" dirty="0" smtClean="0"/>
              <a:t>цефалоспорины 3 и 4  поколения,</a:t>
            </a:r>
          </a:p>
          <a:p>
            <a:r>
              <a:rPr lang="ru-RU" sz="2400" dirty="0" smtClean="0"/>
              <a:t> </a:t>
            </a:r>
            <a:r>
              <a:rPr lang="ru-RU" sz="2400" dirty="0" err="1" smtClean="0"/>
              <a:t>карбапенемы</a:t>
            </a:r>
            <a:r>
              <a:rPr lang="ru-RU" sz="2400" dirty="0" smtClean="0"/>
              <a:t>, </a:t>
            </a:r>
            <a:r>
              <a:rPr lang="ru-RU" sz="2400" dirty="0" err="1" smtClean="0"/>
              <a:t>линезолид</a:t>
            </a:r>
            <a:r>
              <a:rPr lang="ru-RU" sz="2400" dirty="0" smtClean="0"/>
              <a:t> и </a:t>
            </a:r>
            <a:r>
              <a:rPr lang="ru-RU" sz="2400" dirty="0" err="1" smtClean="0"/>
              <a:t>др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9454" y="3723878"/>
            <a:ext cx="90364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Выбор антибиотиков и способ их введения осуществляется на основании тяжести состояния пациента, анализе факторов риска встречи с резистентными микроорганизмами, результатов микробиологической диагностики.</a:t>
            </a:r>
            <a:endParaRPr lang="ru-RU" sz="2000" b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463" y="1347614"/>
            <a:ext cx="1922462" cy="192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6123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95486"/>
            <a:ext cx="8229600" cy="74295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Симптоматическая терапия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059582"/>
            <a:ext cx="8229600" cy="3703320"/>
          </a:xfr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-Купирование лихорадки (жаропонижающие препараты – парацетамол, НПВП)</a:t>
            </a:r>
          </a:p>
          <a:p>
            <a:r>
              <a:rPr lang="ru-RU" dirty="0" smtClean="0"/>
              <a:t>-Комплексная терапия ринита и/или </a:t>
            </a:r>
            <a:r>
              <a:rPr lang="ru-RU" dirty="0" err="1" smtClean="0"/>
              <a:t>ринофарингита</a:t>
            </a:r>
            <a:r>
              <a:rPr lang="ru-RU" dirty="0" smtClean="0"/>
              <a:t> (увлажняющие / </a:t>
            </a:r>
            <a:r>
              <a:rPr lang="ru-RU" dirty="0" err="1" smtClean="0"/>
              <a:t>элиминационные</a:t>
            </a:r>
            <a:r>
              <a:rPr lang="ru-RU" dirty="0" smtClean="0"/>
              <a:t> препараты, назальные </a:t>
            </a:r>
            <a:r>
              <a:rPr lang="ru-RU" dirty="0" err="1" smtClean="0"/>
              <a:t>деконгестанты</a:t>
            </a:r>
            <a:r>
              <a:rPr lang="ru-RU" dirty="0" smtClean="0"/>
              <a:t>)</a:t>
            </a:r>
          </a:p>
          <a:p>
            <a:r>
              <a:rPr lang="ru-RU" dirty="0" smtClean="0"/>
              <a:t>-Комплексная терапия бронхита (</a:t>
            </a:r>
            <a:r>
              <a:rPr lang="ru-RU" dirty="0" err="1" smtClean="0"/>
              <a:t>мукоактивные</a:t>
            </a:r>
            <a:r>
              <a:rPr lang="ru-RU" dirty="0" smtClean="0"/>
              <a:t>, </a:t>
            </a:r>
            <a:r>
              <a:rPr lang="ru-RU" dirty="0" err="1" smtClean="0"/>
              <a:t>бронхолитические</a:t>
            </a:r>
            <a:r>
              <a:rPr lang="ru-RU" dirty="0" smtClean="0"/>
              <a:t> и прочие средства).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1243013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633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Неспецифическая профилактика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коронавирусной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инфекции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011559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Постановление Главного государственного санитарного врача РФ №2 от 24.01.2020 г. «О мероприятиях по недопущению распространения новой </a:t>
            </a:r>
            <a:r>
              <a:rPr lang="ru-RU" dirty="0" err="1" smtClean="0"/>
              <a:t>коронавирусной</a:t>
            </a:r>
            <a:r>
              <a:rPr lang="ru-RU" dirty="0" smtClean="0"/>
              <a:t> инфекции, вызванной 2019-nCoV».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04778" y="2243236"/>
            <a:ext cx="575565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/>
              <a:t>Проводится в отношении </a:t>
            </a:r>
            <a:r>
              <a:rPr lang="ru-RU" sz="2200" dirty="0" smtClean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smtClean="0"/>
              <a:t>источника инфекции (больной человек),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smtClean="0"/>
              <a:t>механизма передачи возбудителя инфекции,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smtClean="0"/>
              <a:t>потенциально восприимчивого контингента (защита лиц, находящихся и/или находившихся в контакте с больным). </a:t>
            </a:r>
            <a:endParaRPr lang="ru-RU" sz="22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11710"/>
            <a:ext cx="2525266" cy="2525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1415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486" y="195486"/>
            <a:ext cx="8229600" cy="85725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Мероприятия в отношения источника инфекции: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886" y="1193503"/>
            <a:ext cx="8229600" cy="339447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изоляция больных в </a:t>
            </a:r>
            <a:r>
              <a:rPr lang="ru-RU" dirty="0" err="1" smtClean="0"/>
              <a:t>боксированные</a:t>
            </a:r>
            <a:r>
              <a:rPr lang="ru-RU" dirty="0" smtClean="0"/>
              <a:t> помещения/палаты инфекционного стационара;</a:t>
            </a:r>
          </a:p>
          <a:p>
            <a:r>
              <a:rPr lang="ru-RU" dirty="0" smtClean="0"/>
              <a:t>использование масок у больных, которые должны сменяться каждые 2 часа, </a:t>
            </a:r>
          </a:p>
          <a:p>
            <a:r>
              <a:rPr lang="ru-RU" dirty="0" smtClean="0"/>
              <a:t>транспортировка больных специальным транспортом, </a:t>
            </a:r>
          </a:p>
          <a:p>
            <a:r>
              <a:rPr lang="ru-RU" dirty="0" smtClean="0"/>
              <a:t>соблюдение больными кашлевой гигиены, </a:t>
            </a:r>
          </a:p>
          <a:p>
            <a:r>
              <a:rPr lang="ru-RU" dirty="0" smtClean="0"/>
              <a:t>использование одноразового медицинского инструментария.</a:t>
            </a:r>
          </a:p>
          <a:p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1" t="8921" r="25468" b="10361"/>
          <a:stretch/>
        </p:blipFill>
        <p:spPr bwMode="auto">
          <a:xfrm>
            <a:off x="7092280" y="2355726"/>
            <a:ext cx="150186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5599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Мероприятия направленные на механизм передачи возбудителя инфекции: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31590"/>
            <a:ext cx="8229600" cy="339447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мытье рук,</a:t>
            </a:r>
          </a:p>
          <a:p>
            <a:r>
              <a:rPr lang="ru-RU" dirty="0" smtClean="0"/>
              <a:t>использование медицинских масок,</a:t>
            </a:r>
          </a:p>
          <a:p>
            <a:r>
              <a:rPr lang="ru-RU" dirty="0" smtClean="0"/>
              <a:t>использование спецодежды для медработников,</a:t>
            </a:r>
          </a:p>
          <a:p>
            <a:r>
              <a:rPr lang="ru-RU" dirty="0" smtClean="0"/>
              <a:t>проведение дезинфекционных мероприятий, </a:t>
            </a:r>
          </a:p>
          <a:p>
            <a:r>
              <a:rPr lang="ru-RU" dirty="0" smtClean="0"/>
              <a:t>обеспечение обеззараживания воздуха,</a:t>
            </a:r>
          </a:p>
          <a:p>
            <a:r>
              <a:rPr lang="ru-RU" dirty="0" smtClean="0"/>
              <a:t>утилизация отходов класса В.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1" t="8921" r="25468" b="10361"/>
          <a:stretch/>
        </p:blipFill>
        <p:spPr bwMode="auto">
          <a:xfrm>
            <a:off x="7380312" y="771550"/>
            <a:ext cx="150186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745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571184" cy="85725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Мероприятия, направленные на восприимчивый контингент: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8" y="1059582"/>
            <a:ext cx="8784976" cy="3888431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ru-RU" sz="3800" dirty="0" err="1" smtClean="0"/>
              <a:t>Элиминационная</a:t>
            </a:r>
            <a:r>
              <a:rPr lang="ru-RU" sz="3800" dirty="0" smtClean="0"/>
              <a:t> терапия, представляющая собой орошение слизистой оболочки полости носа изотоническим раствором хлорида натрия, обеспечивает снижение числа как вирусных, так бактериальных возбудителей инфекционных заболеваний и может быть рекомендована для неспецифической профилактики.</a:t>
            </a:r>
          </a:p>
          <a:p>
            <a:pPr>
              <a:lnSpc>
                <a:spcPct val="120000"/>
              </a:lnSpc>
            </a:pPr>
            <a:endParaRPr lang="ru-RU" sz="3800" dirty="0" smtClean="0"/>
          </a:p>
          <a:p>
            <a:pPr>
              <a:lnSpc>
                <a:spcPct val="120000"/>
              </a:lnSpc>
            </a:pPr>
            <a:r>
              <a:rPr lang="ru-RU" sz="3800" dirty="0" smtClean="0"/>
              <a:t>Использование лекарственных средств для местного применения, обладающих барьерными функциями.</a:t>
            </a:r>
          </a:p>
          <a:p>
            <a:pPr>
              <a:lnSpc>
                <a:spcPct val="120000"/>
              </a:lnSpc>
            </a:pPr>
            <a:endParaRPr lang="ru-RU" sz="3800" dirty="0" smtClean="0"/>
          </a:p>
          <a:p>
            <a:pPr>
              <a:lnSpc>
                <a:spcPct val="120000"/>
              </a:lnSpc>
            </a:pPr>
            <a:r>
              <a:rPr lang="ru-RU" sz="3800" dirty="0" smtClean="0"/>
              <a:t> Своевременное обращение в лечебные учреждения за медицинской помощью в случае появления симптомов острой респираторной инфекции является одним из ключевых факторов профилактики осложнений.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00" b="90000" l="9796" r="942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916" y="0"/>
            <a:ext cx="1188084" cy="24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748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5486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</a:rPr>
              <a:t>Российским гражданам, выезжающим в КНР, необходимо соблюдать меры предосторожности: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077" y="1131590"/>
            <a:ext cx="8229600" cy="37478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- при планировании зарубежных поездок уточнять эпидемическую ситуацию;</a:t>
            </a:r>
          </a:p>
          <a:p>
            <a:pPr marL="0" indent="0">
              <a:buNone/>
            </a:pPr>
            <a:r>
              <a:rPr lang="ru-RU" dirty="0" smtClean="0"/>
              <a:t>- не посещать рынки, где продаются животные, морепродукты;</a:t>
            </a:r>
          </a:p>
          <a:p>
            <a:pPr marL="0" indent="0">
              <a:buNone/>
            </a:pPr>
            <a:r>
              <a:rPr lang="ru-RU" dirty="0" smtClean="0"/>
              <a:t>- употреблять только термически обработанную пищу, бутилированную воду;</a:t>
            </a:r>
          </a:p>
          <a:p>
            <a:pPr marL="0" indent="0">
              <a:buNone/>
            </a:pPr>
            <a:r>
              <a:rPr lang="ru-RU" dirty="0" smtClean="0"/>
              <a:t>- не посещать зоопарки, культурно-массовые мероприятия с привлечением животных;</a:t>
            </a:r>
          </a:p>
          <a:p>
            <a:pPr marL="0" indent="0">
              <a:buNone/>
            </a:pPr>
            <a:r>
              <a:rPr lang="ru-RU" dirty="0" smtClean="0"/>
              <a:t>- использовать средства защиты органов дыхания (маски);</a:t>
            </a:r>
          </a:p>
          <a:p>
            <a:pPr marL="0" indent="0">
              <a:buNone/>
            </a:pPr>
            <a:r>
              <a:rPr lang="ru-RU" dirty="0" smtClean="0"/>
              <a:t>- мыть руки после посещения мест массового скопления людей и перед приемом пищи;</a:t>
            </a:r>
          </a:p>
          <a:p>
            <a:pPr marL="0" indent="0">
              <a:buNone/>
            </a:pPr>
            <a:r>
              <a:rPr lang="ru-RU" dirty="0" smtClean="0"/>
              <a:t>- при первых признаках заболевания, обращаться за медицинской помощью в лечебные организации, не допускать самолечения;</a:t>
            </a:r>
          </a:p>
          <a:p>
            <a:pPr marL="0" indent="0">
              <a:buNone/>
            </a:pPr>
            <a:r>
              <a:rPr lang="ru-RU" dirty="0" smtClean="0"/>
              <a:t>- при обращении за медицинской помощью на территории Российской Федерации информировать медицинский персонал о времени и месте пребывания в КНР.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00" b="90000" l="9796" r="942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916" y="0"/>
            <a:ext cx="1188084" cy="24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009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Что остается неизвестно о новой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</a:rPr>
              <a:t>короновирусной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 инфекции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1419622"/>
            <a:ext cx="5421288" cy="339447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точный механизм передачи вируса</a:t>
            </a:r>
          </a:p>
          <a:p>
            <a:r>
              <a:rPr lang="ru-RU" sz="2800" dirty="0" smtClean="0"/>
              <a:t>его летальность</a:t>
            </a:r>
          </a:p>
          <a:p>
            <a:r>
              <a:rPr lang="ru-RU" sz="2800" dirty="0" smtClean="0"/>
              <a:t>скорость, с которой распространяется инфекция</a:t>
            </a:r>
          </a:p>
          <a:p>
            <a:r>
              <a:rPr lang="ru-RU" sz="2800" dirty="0" smtClean="0"/>
              <a:t>возможные варианты лечения</a:t>
            </a:r>
            <a:endParaRPr lang="ru-RU" sz="2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63638"/>
            <a:ext cx="3024336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9424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0721"/>
            <a:ext cx="2283718" cy="2283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5486"/>
            <a:ext cx="7067128" cy="85725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Где следить за новостями об эпидемии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75606"/>
            <a:ext cx="8229600" cy="3394472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Специальная страничка Всемирной организации здравоохранения (ВОЗ). </a:t>
            </a:r>
            <a:r>
              <a:rPr lang="en-US" dirty="0" smtClean="0">
                <a:hlinkClick r:id="rId4"/>
              </a:rPr>
              <a:t>https://www.who.int/emergencies/diseases/novel-coronavirus-2019</a:t>
            </a:r>
            <a:endParaRPr lang="ru-RU" dirty="0" smtClean="0"/>
          </a:p>
          <a:p>
            <a:r>
              <a:rPr lang="ru-RU" b="1" dirty="0" smtClean="0"/>
              <a:t>Центры по контролю и профилактике заболеваний США (CDC) </a:t>
            </a:r>
            <a:r>
              <a:rPr lang="en-US" dirty="0" smtClean="0">
                <a:hlinkClick r:id="rId5"/>
              </a:rPr>
              <a:t>https://www.cdc.gov/coronavirus/2019-ncov/index.html</a:t>
            </a:r>
            <a:endParaRPr lang="ru-RU" dirty="0" smtClean="0"/>
          </a:p>
          <a:p>
            <a:r>
              <a:rPr lang="ru-RU" b="1" dirty="0" smtClean="0"/>
              <a:t>Интерактивная карта, которую поддерживает международный исследовательский проект GISAID</a:t>
            </a:r>
            <a:r>
              <a:rPr lang="ru-RU" dirty="0" smtClean="0"/>
              <a:t>. </a:t>
            </a:r>
            <a:r>
              <a:rPr lang="en-US" dirty="0" smtClean="0">
                <a:hlinkClick r:id="rId6"/>
              </a:rPr>
              <a:t>https://www.gisaid.org/epiflu-applications/global-cases-betacov/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b="1" dirty="0" err="1" smtClean="0"/>
              <a:t>Агрегатор</a:t>
            </a:r>
            <a:r>
              <a:rPr lang="ru-RU" b="1" dirty="0" smtClean="0"/>
              <a:t>, собирающий самую последнюю информацию о заболевших, которую публикуют китайские власти и локальные СМИ.</a:t>
            </a:r>
            <a:r>
              <a:rPr lang="en-US" b="1" dirty="0" smtClean="0"/>
              <a:t> </a:t>
            </a:r>
            <a:r>
              <a:rPr lang="en-US" dirty="0" smtClean="0">
                <a:hlinkClick r:id="rId7"/>
              </a:rPr>
              <a:t>https://ncov.dxy.cn/ncovh5/</a:t>
            </a:r>
            <a:endParaRPr lang="ru-RU" dirty="0" smtClean="0"/>
          </a:p>
          <a:p>
            <a:r>
              <a:rPr lang="ru-RU" b="1" dirty="0" smtClean="0"/>
              <a:t>Страница о </a:t>
            </a:r>
            <a:r>
              <a:rPr lang="ru-RU" b="1" dirty="0" err="1" smtClean="0"/>
              <a:t>коронавирусе</a:t>
            </a:r>
            <a:r>
              <a:rPr lang="ru-RU" b="1" dirty="0" smtClean="0"/>
              <a:t> на сайте Минздрава </a:t>
            </a:r>
            <a:r>
              <a:rPr lang="en-US" dirty="0" smtClean="0">
                <a:hlinkClick r:id="rId8"/>
              </a:rPr>
              <a:t>www.rosminzdrav.ru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Страница о </a:t>
            </a:r>
            <a:r>
              <a:rPr lang="ru-RU" b="1" dirty="0" err="1" smtClean="0"/>
              <a:t>коронавирусе</a:t>
            </a:r>
            <a:r>
              <a:rPr lang="ru-RU" b="1" dirty="0" smtClean="0"/>
              <a:t> на сайте </a:t>
            </a:r>
            <a:r>
              <a:rPr lang="ru-RU" b="1" dirty="0" err="1" smtClean="0"/>
              <a:t>Роспотребнадзора</a:t>
            </a:r>
            <a:r>
              <a:rPr lang="ru-RU" b="1" dirty="0" smtClean="0"/>
              <a:t> </a:t>
            </a:r>
            <a:r>
              <a:rPr lang="en-US" dirty="0" smtClean="0">
                <a:hlinkClick r:id="rId9"/>
              </a:rPr>
              <a:t>https://rospotrebnadzor.ru/about/info/news/_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286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73528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Коронавирус</a:t>
            </a:r>
            <a:r>
              <a:rPr lang="ru-RU" dirty="0" smtClean="0"/>
              <a:t> не надолго, потому что сделан в Китае»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3314" name="Picture 2" descr="C:\Users\Пользователь\Downloads\IMG-20200204-WA000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20"/>
          <a:stretch/>
        </p:blipFill>
        <p:spPr bwMode="auto">
          <a:xfrm>
            <a:off x="899592" y="1437624"/>
            <a:ext cx="7488832" cy="318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5816" y="4623978"/>
            <a:ext cx="3068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Надпись в сиднейском кафе.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3990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Благодарю соавторов: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5439" y="1347614"/>
            <a:ext cx="7276608" cy="339447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Авдеева Сергея Николаевича </a:t>
            </a:r>
          </a:p>
          <a:p>
            <a:r>
              <a:rPr lang="ru-RU" dirty="0" err="1" smtClean="0"/>
              <a:t>Брико</a:t>
            </a:r>
            <a:r>
              <a:rPr lang="ru-RU" dirty="0" smtClean="0"/>
              <a:t> Николая Ивановича</a:t>
            </a:r>
          </a:p>
          <a:p>
            <a:r>
              <a:rPr lang="ru-RU" dirty="0" err="1" smtClean="0"/>
              <a:t>Драпкину</a:t>
            </a:r>
            <a:r>
              <a:rPr lang="ru-RU" dirty="0" smtClean="0"/>
              <a:t> Оксану Михайловну </a:t>
            </a:r>
          </a:p>
          <a:p>
            <a:r>
              <a:rPr lang="ru-RU" dirty="0" smtClean="0"/>
              <a:t>Малеева Виктора Васильевича </a:t>
            </a:r>
          </a:p>
          <a:p>
            <a:r>
              <a:rPr lang="ru-RU" dirty="0" err="1" smtClean="0"/>
              <a:t>Чуланова</a:t>
            </a:r>
            <a:r>
              <a:rPr lang="ru-RU" dirty="0" smtClean="0"/>
              <a:t> Владимира Петровича </a:t>
            </a:r>
          </a:p>
          <a:p>
            <a:r>
              <a:rPr lang="ru-RU" dirty="0" err="1" smtClean="0"/>
              <a:t>Шлемскау</a:t>
            </a:r>
            <a:r>
              <a:rPr lang="ru-RU" dirty="0" smtClean="0"/>
              <a:t> Валерию Вадимовну</a:t>
            </a:r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50" t="24830" b="56745"/>
          <a:stretch/>
        </p:blipFill>
        <p:spPr bwMode="auto">
          <a:xfrm>
            <a:off x="6437578" y="843558"/>
            <a:ext cx="2174469" cy="1640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3477"/>
            <a:ext cx="1735790" cy="172711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0053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3757</TotalTime>
  <Words>2420</Words>
  <Application>Microsoft Office PowerPoint</Application>
  <PresentationFormat>Экран (16:9)</PresentationFormat>
  <Paragraphs>290</Paragraphs>
  <Slides>30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Коронавирусная инфекция. Современные аспекты проблемы</vt:lpstr>
      <vt:lpstr>История вопроса</vt:lpstr>
      <vt:lpstr>Вспышка, вызванная коронавирусом 2019-nCoV в городе Ухань провинции Хубэй центрального Китая </vt:lpstr>
      <vt:lpstr>Графики распространения заболеваемости коронавирусной инфекцией, вызванной новым вирусом 2019-nCoV в Китае</vt:lpstr>
      <vt:lpstr>Заболеваемость коронавирусной инфекцией, вызванной новым вирусом 2019-nCoV в  мире  на 4 февраля 2020</vt:lpstr>
      <vt:lpstr>Коронавирусы</vt:lpstr>
      <vt:lpstr>ЭПИДЕМИОЛОГИЧЕСКАЯ ХАРАКТЕРИСТИКА </vt:lpstr>
      <vt:lpstr>Прирост заражённых и пациентов с подозрением на вирус по дням</vt:lpstr>
      <vt:lpstr>Сравнение темпов роста числа заражённых  2019-nCoV в 2020г и SARS-CoV в 2003г</vt:lpstr>
      <vt:lpstr>Группы риска</vt:lpstr>
      <vt:lpstr>Стандартное определение случая заболевания новой коронавирусной инфекции 2019-nCoV</vt:lpstr>
      <vt:lpstr>Стандартное определение случаязаболевания новой коронавирусной инфекции 2019-nCoV</vt:lpstr>
      <vt:lpstr>Рекомендации для медицинских работников при подозрении на случай инфекции, вызванного 2019-nCoV</vt:lpstr>
      <vt:lpstr>Дифференциальная диагностика </vt:lpstr>
      <vt:lpstr>Презентация PowerPoint</vt:lpstr>
      <vt:lpstr>Основные клинические признаки</vt:lpstr>
      <vt:lpstr>Клинические варианты 2019-nCoV инфекции:</vt:lpstr>
      <vt:lpstr>Общее число умерших и излеченных</vt:lpstr>
      <vt:lpstr>Лечение</vt:lpstr>
      <vt:lpstr>Предпочтительная терапия при поражении нижних отделов респираторного тракта (пневмония)</vt:lpstr>
      <vt:lpstr>Симптоматическая терапия</vt:lpstr>
      <vt:lpstr>Неспецифическая профилактика коронавирусной инфекции</vt:lpstr>
      <vt:lpstr>Мероприятия в отношения источника инфекции:</vt:lpstr>
      <vt:lpstr>Мероприятия направленные на механизм передачи возбудителя инфекции:</vt:lpstr>
      <vt:lpstr>Мероприятия, направленные на восприимчивый контингент:</vt:lpstr>
      <vt:lpstr>Российским гражданам, выезжающим в КНР, необходимо соблюдать меры предосторожности:</vt:lpstr>
      <vt:lpstr>Что остается неизвестно о новой короновирусной инфекции</vt:lpstr>
      <vt:lpstr>Где следить за новостями об эпидемии</vt:lpstr>
      <vt:lpstr>«Коронавирус не надолго, потому что сделан в Китае» </vt:lpstr>
      <vt:lpstr>Благодарю соавторов: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admin</cp:lastModifiedBy>
  <cp:revision>56</cp:revision>
  <dcterms:created xsi:type="dcterms:W3CDTF">2020-02-02T08:47:04Z</dcterms:created>
  <dcterms:modified xsi:type="dcterms:W3CDTF">2020-12-22T07:27:12Z</dcterms:modified>
</cp:coreProperties>
</file>